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1.xml.rels" ContentType="application/vnd.openxmlformats-package.relationships+xml"/>
  <Override PartName="/ppt/notesSlides/notesSlide5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79.png" ContentType="image/png"/>
  <Override PartName="/ppt/media/image36.jpeg" ContentType="image/jpeg"/>
  <Override PartName="/ppt/media/image29.png" ContentType="image/png"/>
  <Override PartName="/ppt/media/image5.png" ContentType="image/png"/>
  <Override PartName="/ppt/media/image60.png" ContentType="image/png"/>
  <Override PartName="/ppt/media/image1.png" ContentType="image/png"/>
  <Override PartName="/ppt/media/image9.png" ContentType="image/png"/>
  <Override PartName="/ppt/media/image64.png" ContentType="image/png"/>
  <Override PartName="/ppt/media/image63.png" ContentType="image/png"/>
  <Override PartName="/ppt/media/image35.png" ContentType="image/png"/>
  <Override PartName="/ppt/media/image34.png" ContentType="image/png"/>
  <Override PartName="/ppt/media/image80.jpeg" ContentType="image/jpeg"/>
  <Override PartName="/ppt/media/image59.png" ContentType="image/png"/>
  <Override PartName="/ppt/media/image33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.jpeg" ContentType="image/jpeg"/>
  <Override PartName="/ppt/media/image27.png" ContentType="image/png"/>
  <Override PartName="/ppt/media/image25.png" ContentType="image/png"/>
  <Override PartName="/ppt/media/image23.png" ContentType="image/png"/>
  <Override PartName="/ppt/media/image21.png" ContentType="image/png"/>
  <Override PartName="/ppt/media/image46.png" ContentType="image/png"/>
  <Override PartName="/ppt/media/image26.jpeg" ContentType="image/jpeg"/>
  <Override PartName="/ppt/media/image18.png" ContentType="image/png"/>
  <Override PartName="/ppt/media/image3.jpeg" ContentType="image/jpeg"/>
  <Override PartName="/ppt/media/image12.png" ContentType="image/png"/>
  <Override PartName="/ppt/media/image19.jpeg" ContentType="image/jpeg"/>
  <Override PartName="/ppt/media/image58.png" ContentType="image/png"/>
  <Override PartName="/ppt/media/image16.jpeg" ContentType="image/jpeg"/>
  <Override PartName="/ppt/media/image48.png" ContentType="image/png"/>
  <Override PartName="/ppt/media/image15.jpeg" ContentType="image/jpeg"/>
  <Override PartName="/ppt/media/image24.jpeg" ContentType="image/jpeg"/>
  <Override PartName="/ppt/media/image8.png" ContentType="image/png"/>
  <Override PartName="/ppt/media/image10.jpeg" ContentType="image/jpeg"/>
  <Override PartName="/ppt/media/image70.png" ContentType="image/png"/>
  <Override PartName="/ppt/media/image11.jpeg" ContentType="image/jpeg"/>
  <Override PartName="/ppt/media/image28.png" ContentType="image/png"/>
  <Override PartName="/ppt/media/image13.jpeg" ContentType="image/jpeg"/>
  <Override PartName="/ppt/media/image37.jpeg" ContentType="image/jpeg"/>
  <Override PartName="/ppt/media/image39.png" ContentType="image/png"/>
  <Override PartName="/ppt/media/image14.jpeg" ContentType="image/jpeg"/>
  <Override PartName="/ppt/media/image38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.jpeg" ContentType="image/jpeg"/>
  <Override PartName="/ppt/media/image67.png" ContentType="image/png"/>
  <Override PartName="/ppt/media/image43.png" ContentType="image/png"/>
  <Override PartName="/ppt/media/image17.jpeg" ContentType="image/jpeg"/>
  <Override PartName="/ppt/media/image68.png" ContentType="image/png"/>
  <Override PartName="/ppt/media/image44.png" ContentType="image/png"/>
  <Override PartName="/ppt/media/image22.jpeg" ContentType="image/jpeg"/>
  <Override PartName="/ppt/media/image69.png" ContentType="image/png"/>
  <Override PartName="/ppt/media/image45.jpeg" ContentType="image/jpeg"/>
  <Override PartName="/ppt/media/image4.jpeg" ContentType="image/jpeg"/>
  <Override PartName="/ppt/media/image47.png" ContentType="image/png"/>
  <Override PartName="/ppt/media/image20.jpeg" ContentType="image/jpeg"/>
  <Override PartName="/ppt/media/image4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.jpeg" ContentType="image/jpe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62.png" ContentType="image/png"/>
  <Override PartName="/ppt/media/image71.png" ContentType="image/png"/>
  <Override PartName="/ppt/media/image61.png" ContentType="image/png"/>
  <Override PartName="/ppt/media/image72.jpeg" ContentType="image/jpeg"/>
  <Override PartName="/ppt/media/image73.png" ContentType="image/png"/>
  <Override PartName="/ppt/media/image74.png" ContentType="image/png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60" Type="http://schemas.openxmlformats.org/officeDocument/2006/relationships/slide" Target="slides/slide51.xml"/><Relationship Id="rId61" Type="http://schemas.openxmlformats.org/officeDocument/2006/relationships/slide" Target="slides/slide52.xml"/><Relationship Id="rId62" Type="http://schemas.openxmlformats.org/officeDocument/2006/relationships/slide" Target="slides/slide53.xml"/><Relationship Id="rId63" Type="http://schemas.openxmlformats.org/officeDocument/2006/relationships/slide" Target="slides/slide54.xml"/><Relationship Id="rId64" Type="http://schemas.openxmlformats.org/officeDocument/2006/relationships/slide" Target="slides/slide55.xml"/><Relationship Id="rId65" Type="http://schemas.openxmlformats.org/officeDocument/2006/relationships/slide" Target="slides/slide56.xml"/><Relationship Id="rId66" Type="http://schemas.openxmlformats.org/officeDocument/2006/relationships/slide" Target="slides/slide57.xml"/><Relationship Id="rId67" Type="http://schemas.openxmlformats.org/officeDocument/2006/relationships/slide" Target="slides/slide58.xml"/><Relationship Id="rId68" Type="http://schemas.openxmlformats.org/officeDocument/2006/relationships/slide" Target="slides/slide5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Cliquez pour déplacer la diapo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latin typeface="Times New Roman"/>
              </a:rPr>
              <a:t> 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latin typeface="Times New Roman"/>
              </a:rPr>
              <a:t> 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latin typeface="Times New Roman"/>
              </a:rPr>
              <a:t> 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290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058BEC28-9729-4A2E-B260-DE37E1427065}" type="slidenum">
              <a:rPr b="0" lang="fr-FR" sz="1400" spc="-1" strike="noStrike">
                <a:latin typeface="Times New Roman"/>
              </a:rPr>
              <a:t>1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Le développeur agit souvent comme un interprète entre des non développeurs et la machine … et c’est la que les ennuis commencent.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</p:txBody>
      </p:sp>
      <p:sp>
        <p:nvSpPr>
          <p:cNvPr id="51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4356080-C1CF-40DF-989F-62F38851CE8C}" type="slidenum">
              <a:rPr b="0" lang="fr-FR" sz="1200" spc="-1" strike="noStrike">
                <a:latin typeface="Times New Roman"/>
              </a:rPr>
              <a:t>1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Dans le monde réel les frontières ne sont pas claires; de par les choix que l’on fait elle doivent l’être dans la solution que l’on propose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</p:txBody>
      </p:sp>
      <p:sp>
        <p:nvSpPr>
          <p:cNvPr id="52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27B9E1D-36C5-447F-A469-01BDE4F05C36}" type="slidenum">
              <a:rPr b="0" lang="fr-FR" sz="1200" spc="-1" strike="noStrike">
                <a:latin typeface="Times New Roman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Le programme est vu comme une fonction composé de d’autres fonctions, elles mêmes composés d’autres fonctions etc…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</p:txBody>
      </p:sp>
      <p:sp>
        <p:nvSpPr>
          <p:cNvPr id="52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D145995-4BD8-4CDA-A40D-DADC380D762B}" type="slidenum">
              <a:rPr b="0" lang="fr-FR" sz="1200" spc="-1" strike="noStrike">
                <a:latin typeface="Times New Roman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Le programme est vu comme une fonction composé de d’autres fonctions, elles mêmes composés d’autres fonctions etc…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</p:txBody>
      </p:sp>
      <p:sp>
        <p:nvSpPr>
          <p:cNvPr id="52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CC5035F-69AC-4C87-B6BE-B0DBE9D355BA}" type="slidenum">
              <a:rPr b="0" lang="fr-FR" sz="1200" spc="-1" strike="noStrike">
                <a:latin typeface="Times New Roman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4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4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4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8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8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8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8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2824920"/>
            <a:ext cx="12188520" cy="318060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0" y="3075840"/>
            <a:ext cx="12188520" cy="263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1066680" y="3165840"/>
            <a:ext cx="10058040" cy="171072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8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onsolas"/>
              </a:rPr>
              <a:t>Clic</a:t>
            </a:r>
            <a:r>
              <a:rPr b="0" lang="en-US" sz="5400" spc="-1" strike="noStrike">
                <a:solidFill>
                  <a:srgbClr val="000000"/>
                </a:solidFill>
                <a:latin typeface="Consolas"/>
              </a:rPr>
              <a:t>k to </a:t>
            </a:r>
            <a:r>
              <a:rPr b="0" lang="en-US" sz="5400" spc="-1" strike="noStrike">
                <a:solidFill>
                  <a:srgbClr val="000000"/>
                </a:solidFill>
                <a:latin typeface="Consolas"/>
              </a:rPr>
              <a:t>edit </a:t>
            </a:r>
            <a:r>
              <a:rPr b="0" lang="en-US" sz="5400" spc="-1" strike="noStrike">
                <a:solidFill>
                  <a:srgbClr val="000000"/>
                </a:solidFill>
                <a:latin typeface="Consolas"/>
              </a:rPr>
              <a:t>Mast</a:t>
            </a:r>
            <a:r>
              <a:rPr b="0" lang="en-US" sz="5400" spc="-1" strike="noStrike">
                <a:solidFill>
                  <a:srgbClr val="000000"/>
                </a:solidFill>
                <a:latin typeface="Consolas"/>
              </a:rPr>
              <a:t>er </a:t>
            </a:r>
            <a:r>
              <a:rPr b="0" lang="en-US" sz="5400" spc="-1" strike="noStrike">
                <a:solidFill>
                  <a:srgbClr val="000000"/>
                </a:solidFill>
                <a:latin typeface="Consolas"/>
              </a:rPr>
              <a:t>titl</a:t>
            </a:r>
            <a:r>
              <a:rPr b="0" lang="en-US" sz="5400" spc="-1" strike="noStrike">
                <a:solidFill>
                  <a:srgbClr val="000000"/>
                </a:solidFill>
                <a:latin typeface="Consolas"/>
              </a:rPr>
              <a:t>e </a:t>
            </a:r>
            <a:r>
              <a:rPr b="0" lang="en-US" sz="5400" spc="-1" strike="noStrike">
                <a:solidFill>
                  <a:srgbClr val="000000"/>
                </a:solidFill>
                <a:latin typeface="Consolas"/>
              </a:rPr>
              <a:t>styl</a:t>
            </a:r>
            <a:r>
              <a:rPr b="0" lang="en-US" sz="5400" spc="-1" strike="noStrike">
                <a:solidFill>
                  <a:srgbClr val="000000"/>
                </a:solidFill>
                <a:latin typeface="Consolas"/>
              </a:rPr>
              <a:t>e</a:t>
            </a:r>
            <a:endParaRPr b="0" lang="en-US" sz="5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Cliquez pour éditer le format du plan de texte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Candara"/>
              </a:rPr>
              <a:t>Second niveau de plan</a:t>
            </a:r>
            <a:endParaRPr b="0" lang="en-US" sz="1600" spc="-1" strike="noStrike">
              <a:solidFill>
                <a:srgbClr val="000000"/>
              </a:solidFill>
              <a:latin typeface="Candar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</a:rPr>
              <a:t>Troisième niveau de plan</a:t>
            </a:r>
            <a:endParaRPr b="0" lang="en-US" sz="1400" spc="-1" strike="noStrike">
              <a:solidFill>
                <a:srgbClr val="000000"/>
              </a:solidFill>
              <a:latin typeface="Candar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</a:rPr>
              <a:t>Quatrième niveau de plan</a:t>
            </a:r>
            <a:endParaRPr b="0" lang="en-US" sz="1400" spc="-1" strike="noStrike">
              <a:solidFill>
                <a:srgbClr val="000000"/>
              </a:solidFill>
              <a:latin typeface="Candar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Cinquième niveau de plan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Sixième niveau de plan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Septième niveau de plan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457200"/>
            <a:ext cx="9143640" cy="1142640"/>
          </a:xfrm>
          <a:prstGeom prst="rect">
            <a:avLst/>
          </a:prstGeom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Cliquez et modifiez le titre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812880" y="1803240"/>
            <a:ext cx="5181120" cy="435780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Cliquez pour modifier les styles du texte du masque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Deuxième niveau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2" marL="914400" indent="-228240">
              <a:lnSpc>
                <a:spcPct val="90000"/>
              </a:lnSpc>
              <a:spcBef>
                <a:spcPts val="799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ndara"/>
              </a:rPr>
              <a:t>Troisième niveau</a:t>
            </a:r>
            <a:endParaRPr b="0" lang="en-US" sz="1600" spc="-1" strike="noStrike">
              <a:solidFill>
                <a:srgbClr val="000000"/>
              </a:solidFill>
              <a:latin typeface="Candara"/>
            </a:endParaRPr>
          </a:p>
          <a:p>
            <a:pPr lvl="3" marL="1234440" indent="-228240">
              <a:lnSpc>
                <a:spcPct val="90000"/>
              </a:lnSpc>
              <a:spcBef>
                <a:spcPts val="799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</a:rPr>
              <a:t>Quatrième niveau</a:t>
            </a:r>
            <a:endParaRPr b="0" lang="en-US" sz="1400" spc="-1" strike="noStrike">
              <a:solidFill>
                <a:srgbClr val="000000"/>
              </a:solidFill>
              <a:latin typeface="Candara"/>
            </a:endParaRPr>
          </a:p>
          <a:p>
            <a:pPr lvl="4" marL="1508760" indent="-228240">
              <a:lnSpc>
                <a:spcPct val="90000"/>
              </a:lnSpc>
              <a:spcBef>
                <a:spcPts val="799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</a:rPr>
              <a:t>Cinquième niveau</a:t>
            </a:r>
            <a:endParaRPr b="0" lang="en-US" sz="1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459840" y="1803240"/>
            <a:ext cx="5181120" cy="435780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Cliquez pour modifier les styles du texte du masque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Deuxième niveau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2" marL="914400" indent="-228240">
              <a:lnSpc>
                <a:spcPct val="90000"/>
              </a:lnSpc>
              <a:spcBef>
                <a:spcPts val="799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ndara"/>
              </a:rPr>
              <a:t>Troisième niveau</a:t>
            </a:r>
            <a:endParaRPr b="0" lang="en-US" sz="1600" spc="-1" strike="noStrike">
              <a:solidFill>
                <a:srgbClr val="000000"/>
              </a:solidFill>
              <a:latin typeface="Candara"/>
            </a:endParaRPr>
          </a:p>
          <a:p>
            <a:pPr lvl="3" marL="1234440" indent="-228240">
              <a:lnSpc>
                <a:spcPct val="90000"/>
              </a:lnSpc>
              <a:spcBef>
                <a:spcPts val="799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</a:rPr>
              <a:t>Quatrième niveau</a:t>
            </a:r>
            <a:endParaRPr b="0" lang="en-US" sz="1400" spc="-1" strike="noStrike">
              <a:solidFill>
                <a:srgbClr val="000000"/>
              </a:solidFill>
              <a:latin typeface="Candara"/>
            </a:endParaRPr>
          </a:p>
          <a:p>
            <a:pPr lvl="4" marL="1508760" indent="-228240">
              <a:lnSpc>
                <a:spcPct val="90000"/>
              </a:lnSpc>
              <a:spcBef>
                <a:spcPts val="799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</a:rPr>
              <a:t>Cinquième niveau</a:t>
            </a:r>
            <a:endParaRPr b="0" lang="en-US" sz="1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dt"/>
          </p:nvPr>
        </p:nvSpPr>
        <p:spPr>
          <a:xfrm>
            <a:off x="8610480" y="6362640"/>
            <a:ext cx="990360" cy="256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844464B-03B5-4E4F-AA43-2CF133148C9F}" type="datetime1">
              <a:rPr b="0" lang="fr-FR" sz="1100" spc="-1" strike="noStrike">
                <a:solidFill>
                  <a:srgbClr val="000000"/>
                </a:solidFill>
                <a:latin typeface="Candara"/>
              </a:rPr>
              <a:t>18/02/2020</a:t>
            </a:fld>
            <a:endParaRPr b="0" lang="fr-FR" sz="1100" spc="-1" strike="noStrike"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9829800" y="6362640"/>
            <a:ext cx="837720" cy="2566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F6916FCE-692B-4CF5-97DA-D5B34C9B6744}" type="slidenum">
              <a:rPr b="1" lang="fr-FR" sz="1870" spc="-1" strike="noStrike">
                <a:solidFill>
                  <a:srgbClr val="ffffff"/>
                </a:solidFill>
                <a:latin typeface="Candara"/>
              </a:rPr>
              <a:t>1</a:t>
            </a:fld>
            <a:endParaRPr b="0" lang="fr-FR" sz="1870" spc="-1" strike="noStrike">
              <a:latin typeface="Times New Roman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ftr"/>
          </p:nvPr>
        </p:nvSpPr>
        <p:spPr>
          <a:xfrm>
            <a:off x="1523880" y="6362640"/>
            <a:ext cx="6881040" cy="256680"/>
          </a:xfrm>
          <a:prstGeom prst="rect">
            <a:avLst/>
          </a:prstGeom>
        </p:spPr>
        <p:txBody>
          <a:bodyPr anchor="ctr"/>
          <a:p>
            <a:endParaRPr b="0" lang="fr-F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23880" y="457200"/>
            <a:ext cx="9143640" cy="1142640"/>
          </a:xfrm>
          <a:prstGeom prst="rect">
            <a:avLst/>
          </a:prstGeom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Cliquez et modifiez le titre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dt"/>
          </p:nvPr>
        </p:nvSpPr>
        <p:spPr>
          <a:xfrm>
            <a:off x="8610480" y="6362640"/>
            <a:ext cx="990360" cy="256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1EEBADF-C1E2-47F9-BB77-47B824E75299}" type="datetime1">
              <a:rPr b="0" lang="fr-FR" sz="1100" spc="-1" strike="noStrike">
                <a:solidFill>
                  <a:srgbClr val="000000"/>
                </a:solidFill>
                <a:latin typeface="Candara"/>
              </a:rPr>
              <a:t>18/02/2020</a:t>
            </a:fld>
            <a:endParaRPr b="0" lang="fr-FR" sz="11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ftr"/>
          </p:nvPr>
        </p:nvSpPr>
        <p:spPr>
          <a:xfrm>
            <a:off x="1523880" y="6362640"/>
            <a:ext cx="6881040" cy="256680"/>
          </a:xfrm>
          <a:prstGeom prst="rect">
            <a:avLst/>
          </a:prstGeom>
        </p:spPr>
        <p:txBody>
          <a:bodyPr anchor="ctr"/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sldNum"/>
          </p:nvPr>
        </p:nvSpPr>
        <p:spPr>
          <a:xfrm>
            <a:off x="9829800" y="6362640"/>
            <a:ext cx="837720" cy="25668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fld id="{5C91599E-EAF2-4FC1-BF00-3B3119747408}" type="slidenum">
              <a:rPr b="1" lang="fr-FR" sz="1870" spc="-1" strike="noStrike">
                <a:solidFill>
                  <a:srgbClr val="ffffff"/>
                </a:solidFill>
                <a:latin typeface="Candara"/>
              </a:rPr>
              <a:t>1</a:t>
            </a:fld>
            <a:endParaRPr b="0" lang="fr-FR" sz="187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812880" y="1803240"/>
            <a:ext cx="10870920" cy="436860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Cliquez pour modifier les styles du texte du masque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Deuxième niveau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2" marL="914400" indent="-228240">
              <a:lnSpc>
                <a:spcPct val="90000"/>
              </a:lnSpc>
              <a:spcBef>
                <a:spcPts val="799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ndara"/>
              </a:rPr>
              <a:t>Troisième niveau</a:t>
            </a:r>
            <a:endParaRPr b="0" lang="en-US" sz="1600" spc="-1" strike="noStrike">
              <a:solidFill>
                <a:srgbClr val="000000"/>
              </a:solidFill>
              <a:latin typeface="Candara"/>
            </a:endParaRPr>
          </a:p>
          <a:p>
            <a:pPr lvl="3" marL="1234440" indent="-228240">
              <a:lnSpc>
                <a:spcPct val="90000"/>
              </a:lnSpc>
              <a:spcBef>
                <a:spcPts val="799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</a:rPr>
              <a:t>Quatrième niveau</a:t>
            </a:r>
            <a:endParaRPr b="0" lang="en-US" sz="1400" spc="-1" strike="noStrike">
              <a:solidFill>
                <a:srgbClr val="000000"/>
              </a:solidFill>
              <a:latin typeface="Candara"/>
            </a:endParaRPr>
          </a:p>
          <a:p>
            <a:pPr lvl="4" marL="1508760" indent="-228240">
              <a:lnSpc>
                <a:spcPct val="90000"/>
              </a:lnSpc>
              <a:spcBef>
                <a:spcPts val="799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</a:rPr>
              <a:t>Cinquième niveau</a:t>
            </a:r>
            <a:endParaRPr b="0" lang="en-US" sz="14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523880" y="457200"/>
            <a:ext cx="9143640" cy="1142640"/>
          </a:xfrm>
          <a:prstGeom prst="rect">
            <a:avLst/>
          </a:prstGeom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Click to edit Master title style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1523880" y="1828800"/>
            <a:ext cx="9143640" cy="426672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Edit Master text styles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2" marL="914400" indent="-228240">
              <a:lnSpc>
                <a:spcPct val="90000"/>
              </a:lnSpc>
              <a:spcBef>
                <a:spcPts val="799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ndara"/>
              </a:rPr>
              <a:t>Third level</a:t>
            </a:r>
            <a:endParaRPr b="0" lang="en-US" sz="1600" spc="-1" strike="noStrike">
              <a:solidFill>
                <a:srgbClr val="000000"/>
              </a:solidFill>
              <a:latin typeface="Candara"/>
            </a:endParaRPr>
          </a:p>
          <a:p>
            <a:pPr lvl="3" marL="1234440" indent="-228240">
              <a:lnSpc>
                <a:spcPct val="90000"/>
              </a:lnSpc>
              <a:spcBef>
                <a:spcPts val="799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</a:rPr>
              <a:t>Fourth level</a:t>
            </a:r>
            <a:endParaRPr b="0" lang="en-US" sz="1400" spc="-1" strike="noStrike">
              <a:solidFill>
                <a:srgbClr val="000000"/>
              </a:solidFill>
              <a:latin typeface="Candara"/>
            </a:endParaRPr>
          </a:p>
          <a:p>
            <a:pPr lvl="4" marL="1508760" indent="-228240">
              <a:lnSpc>
                <a:spcPct val="90000"/>
              </a:lnSpc>
              <a:spcBef>
                <a:spcPts val="799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</a:rPr>
              <a:t>Fifth level</a:t>
            </a:r>
            <a:endParaRPr b="0" lang="en-US" sz="1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ftr"/>
          </p:nvPr>
        </p:nvSpPr>
        <p:spPr>
          <a:xfrm>
            <a:off x="1523880" y="6362640"/>
            <a:ext cx="6881040" cy="256680"/>
          </a:xfrm>
          <a:prstGeom prst="rect">
            <a:avLst/>
          </a:prstGeom>
        </p:spPr>
        <p:txBody>
          <a:bodyPr anchor="ctr"/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dt"/>
          </p:nvPr>
        </p:nvSpPr>
        <p:spPr>
          <a:xfrm>
            <a:off x="8610480" y="6362640"/>
            <a:ext cx="990360" cy="256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E3A0D55-AB22-43D3-AA44-B3F0EFEA8F8B}" type="datetime">
              <a:rPr b="0" lang="fr-FR" sz="1100" spc="-1" strike="noStrike">
                <a:solidFill>
                  <a:srgbClr val="000000"/>
                </a:solidFill>
                <a:latin typeface="Candara"/>
              </a:rPr>
              <a:t>18/02/2020</a:t>
            </a:fld>
            <a:endParaRPr b="0" lang="fr-FR" sz="11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sldNum"/>
          </p:nvPr>
        </p:nvSpPr>
        <p:spPr>
          <a:xfrm>
            <a:off x="9829800" y="6362640"/>
            <a:ext cx="837720" cy="256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D3E5114-E5AB-4D17-BD4C-9C3E5D25B5D7}" type="slidenum">
              <a:rPr b="0" lang="fr-FR" sz="1100" spc="-1" strike="noStrike">
                <a:solidFill>
                  <a:srgbClr val="000000"/>
                </a:solidFill>
                <a:latin typeface="Candara"/>
              </a:rPr>
              <a:t>1</a:t>
            </a:fld>
            <a:endParaRPr b="0" lang="fr-FR" sz="11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523880" y="457200"/>
            <a:ext cx="9143640" cy="1142640"/>
          </a:xfrm>
          <a:prstGeom prst="rect">
            <a:avLst/>
          </a:prstGeom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Click to edit Master title style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1523880" y="1825560"/>
            <a:ext cx="4343040" cy="4269960"/>
          </a:xfrm>
          <a:prstGeom prst="rect">
            <a:avLst/>
          </a:prstGeom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Edit Master text styles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2" marL="914400" indent="-228240">
              <a:lnSpc>
                <a:spcPct val="90000"/>
              </a:lnSpc>
              <a:spcBef>
                <a:spcPts val="799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ndara"/>
              </a:rPr>
              <a:t>Third level</a:t>
            </a:r>
            <a:endParaRPr b="0" lang="en-US" sz="1600" spc="-1" strike="noStrike">
              <a:solidFill>
                <a:srgbClr val="000000"/>
              </a:solidFill>
              <a:latin typeface="Candara"/>
            </a:endParaRPr>
          </a:p>
          <a:p>
            <a:pPr lvl="3" marL="1234440" indent="-228240">
              <a:lnSpc>
                <a:spcPct val="90000"/>
              </a:lnSpc>
              <a:spcBef>
                <a:spcPts val="799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</a:rPr>
              <a:t>Fourth level</a:t>
            </a:r>
            <a:endParaRPr b="0" lang="en-US" sz="1400" spc="-1" strike="noStrike">
              <a:solidFill>
                <a:srgbClr val="000000"/>
              </a:solidFill>
              <a:latin typeface="Candara"/>
            </a:endParaRPr>
          </a:p>
          <a:p>
            <a:pPr lvl="4" marL="1508760" indent="-228240">
              <a:lnSpc>
                <a:spcPct val="90000"/>
              </a:lnSpc>
              <a:spcBef>
                <a:spcPts val="799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</a:rPr>
              <a:t>Fifth level</a:t>
            </a:r>
            <a:endParaRPr b="0" lang="en-US" sz="1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324480" y="1825560"/>
            <a:ext cx="4343040" cy="4269960"/>
          </a:xfrm>
          <a:prstGeom prst="rect">
            <a:avLst/>
          </a:prstGeom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Edit Master text styles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Second level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2" marL="914400" indent="-228240">
              <a:lnSpc>
                <a:spcPct val="90000"/>
              </a:lnSpc>
              <a:spcBef>
                <a:spcPts val="799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ndara"/>
              </a:rPr>
              <a:t>Third level</a:t>
            </a:r>
            <a:endParaRPr b="0" lang="en-US" sz="1600" spc="-1" strike="noStrike">
              <a:solidFill>
                <a:srgbClr val="000000"/>
              </a:solidFill>
              <a:latin typeface="Candara"/>
            </a:endParaRPr>
          </a:p>
          <a:p>
            <a:pPr lvl="3" marL="1234440" indent="-228240">
              <a:lnSpc>
                <a:spcPct val="90000"/>
              </a:lnSpc>
              <a:spcBef>
                <a:spcPts val="799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</a:rPr>
              <a:t>Fourth level</a:t>
            </a:r>
            <a:endParaRPr b="0" lang="en-US" sz="1400" spc="-1" strike="noStrike">
              <a:solidFill>
                <a:srgbClr val="000000"/>
              </a:solidFill>
              <a:latin typeface="Candara"/>
            </a:endParaRPr>
          </a:p>
          <a:p>
            <a:pPr lvl="4" marL="1508760" indent="-228240">
              <a:lnSpc>
                <a:spcPct val="90000"/>
              </a:lnSpc>
              <a:spcBef>
                <a:spcPts val="799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</a:rPr>
              <a:t>Fifth level</a:t>
            </a:r>
            <a:endParaRPr b="0" lang="en-US" sz="1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ftr"/>
          </p:nvPr>
        </p:nvSpPr>
        <p:spPr>
          <a:xfrm>
            <a:off x="1523880" y="6362640"/>
            <a:ext cx="6881040" cy="256680"/>
          </a:xfrm>
          <a:prstGeom prst="rect">
            <a:avLst/>
          </a:prstGeom>
        </p:spPr>
        <p:txBody>
          <a:bodyPr anchor="ctr"/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dt"/>
          </p:nvPr>
        </p:nvSpPr>
        <p:spPr>
          <a:xfrm>
            <a:off x="8610480" y="6362640"/>
            <a:ext cx="990360" cy="256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CEE0527-EAF2-4892-9454-9D4F220CFA56}" type="datetime">
              <a:rPr b="0" lang="fr-FR" sz="1100" spc="-1" strike="noStrike">
                <a:solidFill>
                  <a:srgbClr val="000000"/>
                </a:solidFill>
                <a:latin typeface="Candara"/>
              </a:rPr>
              <a:t>18/02/2020</a:t>
            </a:fld>
            <a:endParaRPr b="0" lang="fr-FR" sz="1100" spc="-1" strike="noStrike">
              <a:latin typeface="Times New Roman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sldNum"/>
          </p:nvPr>
        </p:nvSpPr>
        <p:spPr>
          <a:xfrm>
            <a:off x="9829800" y="6362640"/>
            <a:ext cx="837720" cy="256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9E332CB-D41E-4F3D-A195-496B7AE89838}" type="slidenum">
              <a:rPr b="0" lang="fr-FR" sz="1100" spc="-1" strike="noStrike">
                <a:solidFill>
                  <a:srgbClr val="000000"/>
                </a:solidFill>
                <a:latin typeface="Candara"/>
              </a:rPr>
              <a:t>1</a:t>
            </a:fld>
            <a:endParaRPr b="0" lang="fr-FR" sz="11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ftr"/>
          </p:nvPr>
        </p:nvSpPr>
        <p:spPr>
          <a:xfrm>
            <a:off x="1523880" y="6362640"/>
            <a:ext cx="6881040" cy="256680"/>
          </a:xfrm>
          <a:prstGeom prst="rect">
            <a:avLst/>
          </a:prstGeom>
        </p:spPr>
        <p:txBody>
          <a:bodyPr anchor="ctr"/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dt"/>
          </p:nvPr>
        </p:nvSpPr>
        <p:spPr>
          <a:xfrm>
            <a:off x="8610480" y="6362640"/>
            <a:ext cx="990360" cy="256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5CA76BF-2C7C-4E0C-937C-63FF2C0F9BB0}" type="datetime">
              <a:rPr b="0" lang="fr-FR" sz="1100" spc="-1" strike="noStrike">
                <a:solidFill>
                  <a:srgbClr val="000000"/>
                </a:solidFill>
                <a:latin typeface="Candara"/>
              </a:rPr>
              <a:t>18/02/2020</a:t>
            </a:fld>
            <a:endParaRPr b="0" lang="fr-FR" sz="1100" spc="-1" strike="noStrike">
              <a:latin typeface="Times New Roman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sldNum"/>
          </p:nvPr>
        </p:nvSpPr>
        <p:spPr>
          <a:xfrm>
            <a:off x="9829800" y="6362640"/>
            <a:ext cx="837720" cy="256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703C3E3-6FFD-468A-8AA1-C437D7D9F7E4}" type="slidenum">
              <a:rPr b="0" lang="fr-FR" sz="1100" spc="-1" strike="noStrike">
                <a:solidFill>
                  <a:srgbClr val="000000"/>
                </a:solidFill>
                <a:latin typeface="Candara"/>
              </a:rPr>
              <a:t>1</a:t>
            </a:fld>
            <a:endParaRPr b="0" lang="fr-FR" sz="1100" spc="-1" strike="noStrike">
              <a:latin typeface="Times New Roman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Cliquez pour éditer le format du texte-titre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Cliquez pour éditer le format du plan de texte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Candara"/>
              </a:rPr>
              <a:t>Second niveau de plan</a:t>
            </a:r>
            <a:endParaRPr b="0" lang="en-US" sz="1600" spc="-1" strike="noStrike">
              <a:solidFill>
                <a:srgbClr val="000000"/>
              </a:solidFill>
              <a:latin typeface="Candara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</a:rPr>
              <a:t>Troisième niveau de plan</a:t>
            </a:r>
            <a:endParaRPr b="0" lang="en-US" sz="1400" spc="-1" strike="noStrike">
              <a:solidFill>
                <a:srgbClr val="000000"/>
              </a:solidFill>
              <a:latin typeface="Candara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Candara"/>
              </a:rPr>
              <a:t>Quatrième niveau de plan</a:t>
            </a:r>
            <a:endParaRPr b="0" lang="en-US" sz="1400" spc="-1" strike="noStrike">
              <a:solidFill>
                <a:srgbClr val="000000"/>
              </a:solidFill>
              <a:latin typeface="Candara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Cinquième niveau de plan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Sixième niveau de plan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Septième niveau de plan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523880" y="1828800"/>
            <a:ext cx="9143640" cy="274284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onsolas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1523880" y="4589640"/>
            <a:ext cx="9143640" cy="1506240"/>
          </a:xfrm>
          <a:prstGeom prst="rect">
            <a:avLst/>
          </a:prstGeom>
        </p:spPr>
        <p:txBody>
          <a:bodyPr>
            <a:normAutofit/>
          </a:bodyPr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0f6fc6"/>
                </a:solidFill>
                <a:latin typeface="Consolas"/>
              </a:rPr>
              <a:t>Edit Master text styles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hyperlink" Target="https://fsharpforfunandprofit.com/" TargetMode="External"/><Relationship Id="rId3" Type="http://schemas.openxmlformats.org/officeDocument/2006/relationships/slideLayout" Target="../slideLayouts/slideLayout5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6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jpeg"/><Relationship Id="rId3" Type="http://schemas.openxmlformats.org/officeDocument/2006/relationships/slideLayout" Target="../slideLayouts/slideLayout52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hyperlink" Target="https://leanpub.com/introducing_eventstorming" TargetMode="External"/><Relationship Id="rId3" Type="http://schemas.openxmlformats.org/officeDocument/2006/relationships/image" Target="../media/image26.jpeg"/><Relationship Id="rId4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mailto:ionut.mihalcea@effective-labs.fr" TargetMode="External"/><Relationship Id="rId2" Type="http://schemas.openxmlformats.org/officeDocument/2006/relationships/hyperlink" Target="https://twitter.com/imihalcea" TargetMode="External"/><Relationship Id="rId3" Type="http://schemas.openxmlformats.org/officeDocument/2006/relationships/hyperlink" Target="https://twitter.com/imihalcea" TargetMode="External"/><Relationship Id="rId4" Type="http://schemas.openxmlformats.org/officeDocument/2006/relationships/image" Target="../media/image2.jpeg"/><Relationship Id="rId5" Type="http://schemas.openxmlformats.org/officeDocument/2006/relationships/slideLayout" Target="../slideLayouts/slideLayout1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52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52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52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6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52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52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5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hyperlink" Target="https://blog.xebia.fr/2016/03/16/perennisez-votre-metier-avec-larchitecture-hexagonale/" TargetMode="External"/><Relationship Id="rId3" Type="http://schemas.openxmlformats.org/officeDocument/2006/relationships/image" Target="../media/image44.png"/><Relationship Id="rId4" Type="http://schemas.openxmlformats.org/officeDocument/2006/relationships/hyperlink" Target="https://blog.cleancoder.com/uncle-bob/2012/08/13/the-clean-architecture.html" TargetMode="External"/><Relationship Id="rId5" Type="http://schemas.openxmlformats.org/officeDocument/2006/relationships/slideLayout" Target="../slideLayouts/slideLayout52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3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52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hyperlink" Target="http://dungpa.github.io/fsharp-cheatsheet/" TargetMode="External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slideLayout" Target="../slideLayouts/slideLayout5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jpeg"/><Relationship Id="rId9" Type="http://schemas.openxmlformats.org/officeDocument/2006/relationships/image" Target="../media/image11.jpeg"/><Relationship Id="rId10" Type="http://schemas.openxmlformats.org/officeDocument/2006/relationships/image" Target="../media/image12.png"/><Relationship Id="rId11" Type="http://schemas.openxmlformats.org/officeDocument/2006/relationships/image" Target="../media/image13.jpeg"/><Relationship Id="rId12" Type="http://schemas.openxmlformats.org/officeDocument/2006/relationships/image" Target="../media/image14.jpeg"/><Relationship Id="rId13" Type="http://schemas.openxmlformats.org/officeDocument/2006/relationships/slideLayout" Target="../slideLayouts/slideLayout3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52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52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5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slideLayout" Target="../slideLayouts/slideLayout52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3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3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3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slideLayout" Target="../slideLayouts/slideLayout3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hyperlink" Target="https://xstate.js.org/viz/?gist=16c981f689f3dfb0bc8ecf7d32cd8dda" TargetMode="External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3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52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slideLayout" Target="../slideLayouts/slideLayout37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slideLayout" Target="../slideLayouts/slideLayout37.xml"/><Relationship Id="rId6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52.xml"/><Relationship Id="rId5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hyperlink" Target="https://www.meetup.com/fr-FR/Meetup-NET-Toulouse/events/240203615/" TargetMode="External"/><Relationship Id="rId2" Type="http://schemas.openxmlformats.org/officeDocument/2006/relationships/hyperlink" Target="https://www.meetup.com/fr-FR/Meetup-NET-Toulouse/events/240203615/" TargetMode="External"/><Relationship Id="rId3" Type="http://schemas.openxmlformats.org/officeDocument/2006/relationships/hyperlink" Target="https://www.meetup.com/fr-FR/Meetup-NET-Toulouse/events/249147641/" TargetMode="External"/><Relationship Id="rId4" Type="http://schemas.openxmlformats.org/officeDocument/2006/relationships/hyperlink" Target="https://www.meetup.com/fr-FR/Meetup-NET-Toulouse/events/259247281/" TargetMode="External"/><Relationship Id="rId5" Type="http://schemas.openxmlformats.org/officeDocument/2006/relationships/hyperlink" Target="https://github.com/dotnet/csharplang/milestone/15" TargetMode="External"/><Relationship Id="rId6" Type="http://schemas.openxmlformats.org/officeDocument/2006/relationships/slideLayout" Target="../slideLayouts/slideLayout37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slideLayout" Target="../slideLayouts/slideLayout6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5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5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5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pragprog.com/news/domain-modeling-made-functional" TargetMode="External"/><Relationship Id="rId2" Type="http://schemas.openxmlformats.org/officeDocument/2006/relationships/slideLayout" Target="../slideLayouts/slideLayout5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extShape 1"/>
          <p:cNvSpPr txBox="1"/>
          <p:nvPr/>
        </p:nvSpPr>
        <p:spPr>
          <a:xfrm>
            <a:off x="1066680" y="3165840"/>
            <a:ext cx="10058040" cy="17107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8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onsolas"/>
              </a:rPr>
              <a:t>Domain Driven Design Made Functional</a:t>
            </a:r>
            <a:endParaRPr b="0" lang="en-US" sz="5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92" name="TextShape 2"/>
          <p:cNvSpPr txBox="1"/>
          <p:nvPr/>
        </p:nvSpPr>
        <p:spPr>
          <a:xfrm>
            <a:off x="1066680" y="4952880"/>
            <a:ext cx="10058040" cy="685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fr-FR" sz="2000" spc="-1" strike="noStrike">
                <a:solidFill>
                  <a:srgbClr val="0f6fc6"/>
                </a:solidFill>
                <a:latin typeface="Consolas"/>
              </a:rPr>
              <a:t>Ionut Mihalcea – Effective Labs</a:t>
            </a:r>
            <a:endParaRPr b="0" lang="fr-FR" sz="20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fr-FR" sz="2000" spc="-1" strike="noStrike">
                <a:solidFill>
                  <a:srgbClr val="0f6fc6"/>
                </a:solidFill>
                <a:latin typeface="Consolas"/>
              </a:rPr>
              <a:t>@imihalcea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293" name="Picture 4" descr=""/>
          <p:cNvPicPr/>
          <p:nvPr/>
        </p:nvPicPr>
        <p:blipFill>
          <a:blip r:embed="rId1"/>
          <a:stretch/>
        </p:blipFill>
        <p:spPr>
          <a:xfrm>
            <a:off x="8256240" y="188640"/>
            <a:ext cx="3591000" cy="3591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L’auteur : Scott Wlaschin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329" name="Content Placeholder 5" descr=""/>
          <p:cNvPicPr/>
          <p:nvPr/>
        </p:nvPicPr>
        <p:blipFill>
          <a:blip r:embed="rId1"/>
          <a:stretch/>
        </p:blipFill>
        <p:spPr>
          <a:xfrm>
            <a:off x="1343520" y="1850760"/>
            <a:ext cx="1007640" cy="1007640"/>
          </a:xfrm>
          <a:prstGeom prst="rect">
            <a:avLst/>
          </a:prstGeom>
          <a:ln>
            <a:noFill/>
          </a:ln>
        </p:spPr>
      </p:pic>
      <p:sp>
        <p:nvSpPr>
          <p:cNvPr id="330" name="TextShape 2"/>
          <p:cNvSpPr txBox="1"/>
          <p:nvPr/>
        </p:nvSpPr>
        <p:spPr>
          <a:xfrm>
            <a:off x="2351520" y="1864080"/>
            <a:ext cx="8208720" cy="4269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Twitter : @ScottWlaschin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Développeur, architecte, speaker (NCrafts, DDD Europe, NDC, F# Exchange…)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Très connu pour son travail de enseignement de F# notamment à travers du site : </a:t>
            </a:r>
            <a:r>
              <a:rPr b="0" lang="en-US" sz="2000" spc="-1" strike="noStrike" u="sng">
                <a:solidFill>
                  <a:srgbClr val="cf7b00"/>
                </a:solidFill>
                <a:uFillTx/>
                <a:latin typeface="Candara"/>
                <a:hlinkClick r:id="rId2"/>
              </a:rPr>
              <a:t>https://fsharpforfunandprofit.com/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Il a une approche pragmatique et non-académique de la programmation fonctionnelle.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Content Placeholder 4" descr=""/>
          <p:cNvPicPr/>
          <p:nvPr/>
        </p:nvPicPr>
        <p:blipFill>
          <a:blip r:embed="rId1"/>
          <a:srcRect l="0" t="0" r="0" b="1573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CustomShape 2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TextShape 3"/>
          <p:cNvSpPr txBox="1"/>
          <p:nvPr/>
        </p:nvSpPr>
        <p:spPr>
          <a:xfrm>
            <a:off x="5189760" y="365040"/>
            <a:ext cx="6284160" cy="1984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onsolas"/>
              </a:rPr>
              <a:t>Domain Driven Design</a:t>
            </a:r>
            <a:endParaRPr b="0" lang="en-US" sz="4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335" name="TextShape 4"/>
          <p:cNvSpPr txBox="1"/>
          <p:nvPr/>
        </p:nvSpPr>
        <p:spPr>
          <a:xfrm>
            <a:off x="5189760" y="2561400"/>
            <a:ext cx="6284160" cy="3209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ndara"/>
              </a:rPr>
              <a:t>Introduction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ndara"/>
              </a:rPr>
              <a:t>Une tentative de définition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ndara"/>
              </a:rPr>
              <a:t>Pourquoi ?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ndara"/>
              </a:rPr>
              <a:t>Démarche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ndara"/>
              </a:rPr>
              <a:t>Quelques concepts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336" name="Picture 5" descr=""/>
          <p:cNvPicPr/>
          <p:nvPr/>
        </p:nvPicPr>
        <p:blipFill>
          <a:blip r:embed="rId1"/>
          <a:stretch/>
        </p:blipFill>
        <p:spPr>
          <a:xfrm>
            <a:off x="707400" y="2637000"/>
            <a:ext cx="3228480" cy="141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586800" y="671760"/>
            <a:ext cx="6586200" cy="55738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ndara"/>
              </a:rPr>
              <a:t>Domain-driven design (DDD) une approche de développement logiciels correspondant a de </a:t>
            </a:r>
            <a:r>
              <a:rPr b="1" lang="en-US" sz="2400" spc="-1" strike="noStrike">
                <a:solidFill>
                  <a:srgbClr val="000000"/>
                </a:solidFill>
                <a:latin typeface="Candara"/>
              </a:rPr>
              <a:t>besoins métier complexes et évolutifs</a:t>
            </a:r>
            <a:r>
              <a:rPr b="0" lang="en-US" sz="2400" spc="-1" strike="noStrike">
                <a:solidFill>
                  <a:srgbClr val="000000"/>
                </a:solidFill>
                <a:latin typeface="Candara"/>
              </a:rPr>
              <a:t>.</a:t>
            </a:r>
            <a:endParaRPr b="0" lang="en-US" sz="24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ndara"/>
              </a:rPr>
              <a:t>DDD n’est </a:t>
            </a:r>
            <a:r>
              <a:rPr b="1" lang="en-US" sz="2400" spc="-1" strike="noStrike">
                <a:solidFill>
                  <a:srgbClr val="000000"/>
                </a:solidFill>
                <a:latin typeface="Candara"/>
              </a:rPr>
              <a:t>ni une technologie ni une méthodologie</a:t>
            </a:r>
            <a:r>
              <a:rPr b="0" lang="en-US" sz="2400" spc="-1" strike="noStrike">
                <a:solidFill>
                  <a:srgbClr val="000000"/>
                </a:solidFill>
                <a:latin typeface="Candara"/>
              </a:rPr>
              <a:t>. </a:t>
            </a:r>
            <a:endParaRPr b="0" lang="en-US" sz="24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4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ndara"/>
              </a:rPr>
              <a:t>DDD fournit un cadre et des pratiques et concepts destines a aider dans la prise de décisions lorsque on conçoit de logiciels.</a:t>
            </a:r>
            <a:endParaRPr b="0" lang="en-US" sz="24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338" name="Picture 5" descr=""/>
          <p:cNvPicPr/>
          <p:nvPr/>
        </p:nvPicPr>
        <p:blipFill>
          <a:blip r:embed="rId1"/>
          <a:srcRect l="17923" t="7997" r="20436" b="8927"/>
          <a:stretch/>
        </p:blipFill>
        <p:spPr>
          <a:xfrm>
            <a:off x="7608240" y="260640"/>
            <a:ext cx="4227840" cy="5696640"/>
          </a:xfrm>
          <a:prstGeom prst="rect">
            <a:avLst/>
          </a:prstGeom>
          <a:ln>
            <a:noFill/>
          </a:ln>
        </p:spPr>
      </p:pic>
      <p:sp>
        <p:nvSpPr>
          <p:cNvPr id="339" name="CustomShape 2"/>
          <p:cNvSpPr/>
          <p:nvPr/>
        </p:nvSpPr>
        <p:spPr>
          <a:xfrm>
            <a:off x="9315360" y="5985720"/>
            <a:ext cx="813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 u="sng">
                <a:solidFill>
                  <a:srgbClr val="000000"/>
                </a:solidFill>
                <a:uFillTx/>
                <a:latin typeface="Candara"/>
              </a:rPr>
              <a:t>2004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Pourquoi ?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341" name="TextShape 2"/>
          <p:cNvSpPr txBox="1"/>
          <p:nvPr/>
        </p:nvSpPr>
        <p:spPr>
          <a:xfrm>
            <a:off x="6324480" y="1825560"/>
            <a:ext cx="4343040" cy="4269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Cycles rapides et itératifs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La communication entre les devs et non-devs est essentielle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DDD propose de créer un </a:t>
            </a:r>
            <a:r>
              <a:rPr b="1" lang="en-US" sz="2000" spc="-1" strike="noStrike">
                <a:solidFill>
                  <a:srgbClr val="000000"/>
                </a:solidFill>
                <a:latin typeface="Candara"/>
              </a:rPr>
              <a:t>modèle et un langage commun partagé</a:t>
            </a: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. De retrouver dans la base de code exactement les même concepts métier.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342" name="Picture 5" descr=""/>
          <p:cNvPicPr/>
          <p:nvPr/>
        </p:nvPicPr>
        <p:blipFill>
          <a:blip r:embed="rId1"/>
          <a:stretch/>
        </p:blipFill>
        <p:spPr>
          <a:xfrm>
            <a:off x="263520" y="2493000"/>
            <a:ext cx="2775600" cy="1410840"/>
          </a:xfrm>
          <a:prstGeom prst="rect">
            <a:avLst/>
          </a:prstGeom>
          <a:ln>
            <a:noFill/>
          </a:ln>
        </p:spPr>
      </p:pic>
      <p:sp>
        <p:nvSpPr>
          <p:cNvPr id="343" name="CustomShape 3"/>
          <p:cNvSpPr/>
          <p:nvPr/>
        </p:nvSpPr>
        <p:spPr>
          <a:xfrm>
            <a:off x="141120" y="4159800"/>
            <a:ext cx="2665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ndara"/>
              </a:rPr>
              <a:t>Waterfall 1970 - 2000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44" name="Picture 11" descr=""/>
          <p:cNvPicPr/>
          <p:nvPr/>
        </p:nvPicPr>
        <p:blipFill>
          <a:blip r:embed="rId2"/>
          <a:srcRect l="12833" t="0" r="14095" b="0"/>
          <a:stretch/>
        </p:blipFill>
        <p:spPr>
          <a:xfrm>
            <a:off x="3647880" y="2285640"/>
            <a:ext cx="2553480" cy="1828440"/>
          </a:xfrm>
          <a:prstGeom prst="rect">
            <a:avLst/>
          </a:prstGeom>
          <a:ln>
            <a:noFill/>
          </a:ln>
        </p:spPr>
      </p:pic>
      <p:sp>
        <p:nvSpPr>
          <p:cNvPr id="345" name="CustomShape 4"/>
          <p:cNvSpPr/>
          <p:nvPr/>
        </p:nvSpPr>
        <p:spPr>
          <a:xfrm>
            <a:off x="3853080" y="4149720"/>
            <a:ext cx="1859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ndara"/>
              </a:rPr>
              <a:t>Agile 2000 - …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DDD question le métier du développeur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1523880" y="1825560"/>
            <a:ext cx="8964000" cy="4269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Il doit être impliqué dans la compréhension du domaine métier.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« 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365760"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En tant que développeurs vous pensez peut-être que votre job est d’écrire du code. Je ne suis pas d’accord !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marL="365760"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Le rôle du développeur est de </a:t>
            </a:r>
            <a:r>
              <a:rPr b="1" lang="en-US" sz="1800" spc="-1" strike="noStrike">
                <a:solidFill>
                  <a:srgbClr val="000000"/>
                </a:solidFill>
                <a:latin typeface="Candara"/>
              </a:rPr>
              <a:t>résoudre des problèmes</a:t>
            </a: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 à l’aide de logiciels, et </a:t>
            </a:r>
            <a:r>
              <a:rPr b="1" lang="en-US" sz="1800" spc="-1" strike="noStrike">
                <a:solidFill>
                  <a:srgbClr val="000000"/>
                </a:solidFill>
                <a:latin typeface="Candara"/>
              </a:rPr>
              <a:t>écrire du code est juste un aspect du développement logiciel</a:t>
            </a: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. 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marL="365760"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La bonne conception et la communication sont peut aussi importantes que le code, peut-être plus. 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»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Démarche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349" name="TextShape 2"/>
          <p:cNvSpPr txBox="1"/>
          <p:nvPr/>
        </p:nvSpPr>
        <p:spPr>
          <a:xfrm>
            <a:off x="1523880" y="4206240"/>
            <a:ext cx="9143640" cy="1889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Il ne faut pas comprendre que c’est un process linéaire il est éminemment itératif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1905480" y="2340000"/>
            <a:ext cx="1800000" cy="1121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andara"/>
              </a:rPr>
              <a:t>Découverte et compréhension du domaine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1" name="CustomShape 4"/>
          <p:cNvSpPr/>
          <p:nvPr/>
        </p:nvSpPr>
        <p:spPr>
          <a:xfrm>
            <a:off x="5099400" y="2460960"/>
            <a:ext cx="1511640" cy="807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andara"/>
              </a:rPr>
              <a:t>Modélisation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2" name="CustomShape 5"/>
          <p:cNvSpPr/>
          <p:nvPr/>
        </p:nvSpPr>
        <p:spPr>
          <a:xfrm>
            <a:off x="8198280" y="2460960"/>
            <a:ext cx="1800000" cy="8071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ffffff"/>
                </a:solidFill>
                <a:latin typeface="Candara"/>
              </a:rPr>
              <a:t>Implémentation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3" name="CustomShape 6"/>
          <p:cNvSpPr/>
          <p:nvPr/>
        </p:nvSpPr>
        <p:spPr>
          <a:xfrm>
            <a:off x="3846240" y="2756160"/>
            <a:ext cx="978120" cy="2358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7"/>
          <p:cNvSpPr/>
          <p:nvPr/>
        </p:nvSpPr>
        <p:spPr>
          <a:xfrm>
            <a:off x="6915600" y="2734560"/>
            <a:ext cx="978120" cy="23580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8"/>
          <p:cNvSpPr/>
          <p:nvPr/>
        </p:nvSpPr>
        <p:spPr>
          <a:xfrm>
            <a:off x="2178360" y="1945440"/>
            <a:ext cx="1254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ndara"/>
              </a:rPr>
              <a:t>Problème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6" name="CustomShape 9"/>
          <p:cNvSpPr/>
          <p:nvPr/>
        </p:nvSpPr>
        <p:spPr>
          <a:xfrm>
            <a:off x="5299200" y="2004840"/>
            <a:ext cx="11124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ndara"/>
              </a:rPr>
              <a:t>Solution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57" name="CustomShape 10"/>
          <p:cNvSpPr/>
          <p:nvPr/>
        </p:nvSpPr>
        <p:spPr>
          <a:xfrm>
            <a:off x="8605440" y="2018880"/>
            <a:ext cx="9856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ndara"/>
              </a:rPr>
              <a:t>Produit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Découverte du Domaine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359" name="TextShape 2"/>
          <p:cNvSpPr txBox="1"/>
          <p:nvPr/>
        </p:nvSpPr>
        <p:spPr>
          <a:xfrm>
            <a:off x="1523880" y="1828800"/>
            <a:ext cx="9143640" cy="4266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Atelier de découverte rapide du domaine métier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Réunir les experts métier et les développeurs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Rester focalisés sur les évènements métier (Domain Event)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365760"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360" name="Picture 4" descr=""/>
          <p:cNvPicPr/>
          <p:nvPr/>
        </p:nvPicPr>
        <p:blipFill>
          <a:blip r:embed="rId1"/>
          <a:srcRect l="13201" t="61560" r="1902" b="13250"/>
          <a:stretch/>
        </p:blipFill>
        <p:spPr>
          <a:xfrm>
            <a:off x="839520" y="3789000"/>
            <a:ext cx="7807320" cy="1728000"/>
          </a:xfrm>
          <a:prstGeom prst="rect">
            <a:avLst/>
          </a:prstGeom>
          <a:ln>
            <a:noFill/>
          </a:ln>
        </p:spPr>
      </p:pic>
      <p:sp>
        <p:nvSpPr>
          <p:cNvPr id="361" name="CustomShape 3"/>
          <p:cNvSpPr/>
          <p:nvPr/>
        </p:nvSpPr>
        <p:spPr>
          <a:xfrm>
            <a:off x="1924200" y="5622120"/>
            <a:ext cx="5638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 u="sng">
                <a:solidFill>
                  <a:srgbClr val="f49100"/>
                </a:solidFill>
                <a:uFillTx/>
                <a:latin typeface="Candara"/>
                <a:hlinkClick r:id="rId2"/>
              </a:rPr>
              <a:t>https://leanpub.com/introducing_eventstorming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62" name="Picture 7" descr=""/>
          <p:cNvPicPr/>
          <p:nvPr/>
        </p:nvPicPr>
        <p:blipFill>
          <a:blip r:embed="rId3"/>
          <a:stretch/>
        </p:blipFill>
        <p:spPr>
          <a:xfrm>
            <a:off x="8904240" y="1828800"/>
            <a:ext cx="2867040" cy="370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Identifier des sous domaines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364" name="Content Placeholder 3" descr=""/>
          <p:cNvPicPr/>
          <p:nvPr/>
        </p:nvPicPr>
        <p:blipFill>
          <a:blip r:embed="rId1"/>
          <a:stretch/>
        </p:blipFill>
        <p:spPr>
          <a:xfrm>
            <a:off x="911520" y="2133000"/>
            <a:ext cx="10067400" cy="361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Picture 3" descr=""/>
          <p:cNvPicPr/>
          <p:nvPr/>
        </p:nvPicPr>
        <p:blipFill>
          <a:blip r:embed="rId1"/>
          <a:stretch/>
        </p:blipFill>
        <p:spPr>
          <a:xfrm>
            <a:off x="839520" y="1481040"/>
            <a:ext cx="10296000" cy="389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3200" spc="-1" strike="noStrike" u="sng">
                <a:solidFill>
                  <a:srgbClr val="f49100"/>
                </a:solidFill>
                <a:uFillTx/>
                <a:latin typeface="Consolas"/>
                <a:hlinkClick r:id="rId1"/>
              </a:rPr>
              <a:t>ionut.mihalcea@effective-labs.fr </a:t>
            </a:r>
            <a:r>
              <a:rPr b="0" lang="en-US" sz="3200" spc="-1" strike="noStrike" u="sng">
                <a:solidFill>
                  <a:srgbClr val="f49100"/>
                </a:solidFill>
                <a:uFillTx/>
                <a:latin typeface="Consolas"/>
                <a:hlinkClick r:id="rId2"/>
              </a:rPr>
              <a:t>@</a:t>
            </a:r>
            <a:r>
              <a:rPr b="0" lang="en-US" sz="3200" spc="-1" strike="noStrike" u="sng">
                <a:solidFill>
                  <a:srgbClr val="f49100"/>
                </a:solidFill>
                <a:uFillTx/>
                <a:latin typeface="Consolas"/>
                <a:hlinkClick r:id="rId3"/>
              </a:rPr>
              <a:t>imihalcea</a:t>
            </a:r>
            <a:endParaRPr b="0" lang="en-US" sz="32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95" name="TextShape 2"/>
          <p:cNvSpPr txBox="1"/>
          <p:nvPr/>
        </p:nvSpPr>
        <p:spPr>
          <a:xfrm>
            <a:off x="2735640" y="1803240"/>
            <a:ext cx="9024480" cy="16254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  <a:spcAft>
                <a:spcPts val="799"/>
              </a:spcAft>
            </a:pPr>
            <a:r>
              <a:rPr b="0" lang="en-US" sz="7469" spc="-1" strike="noStrike">
                <a:solidFill>
                  <a:srgbClr val="000000"/>
                </a:solidFill>
                <a:latin typeface="Candara"/>
              </a:rPr>
              <a:t>17 ans d’expérience en développement logiciel.</a:t>
            </a:r>
            <a:endParaRPr b="0" lang="en-US" sz="7469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Aft>
                <a:spcPts val="799"/>
              </a:spcAft>
            </a:pPr>
            <a:r>
              <a:rPr b="0" lang="en-US" sz="7469" spc="-1" strike="noStrike">
                <a:solidFill>
                  <a:srgbClr val="000000"/>
                </a:solidFill>
                <a:latin typeface="Candara"/>
              </a:rPr>
              <a:t>Contexte éditeur de logiciel, DSI, cabinet de conseil.</a:t>
            </a:r>
            <a:endParaRPr b="0" lang="en-US" sz="7469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5870" spc="-1" strike="noStrike">
                <a:solidFill>
                  <a:srgbClr val="000000"/>
                </a:solidFill>
                <a:latin typeface="Candara"/>
              </a:rPr>
              <a:t>    </a:t>
            </a:r>
            <a:endParaRPr b="0" lang="en-US" sz="587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587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96" name="TextShape 3"/>
          <p:cNvSpPr txBox="1"/>
          <p:nvPr/>
        </p:nvSpPr>
        <p:spPr>
          <a:xfrm>
            <a:off x="815400" y="3525120"/>
            <a:ext cx="5181120" cy="671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lvl="1" marL="3657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f6fc6"/>
                </a:solidFill>
                <a:latin typeface="Candara"/>
              </a:rPr>
              <a:t>Compétences</a:t>
            </a:r>
            <a:endParaRPr b="0" lang="en-US" sz="2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297" name="TextShape 4"/>
          <p:cNvSpPr txBox="1"/>
          <p:nvPr/>
        </p:nvSpPr>
        <p:spPr>
          <a:xfrm>
            <a:off x="7010280" y="3524400"/>
            <a:ext cx="5181120" cy="6728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lvl="1" marL="3657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f6fc6"/>
                </a:solidFill>
                <a:latin typeface="Candara"/>
              </a:rPr>
              <a:t>Formations</a:t>
            </a:r>
            <a:endParaRPr b="0" lang="en-US" sz="28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298" name="Image 4" descr=""/>
          <p:cNvPicPr/>
          <p:nvPr/>
        </p:nvPicPr>
        <p:blipFill>
          <a:blip r:embed="rId4"/>
          <a:srcRect l="25789" t="0" r="0" b="0"/>
          <a:stretch/>
        </p:blipFill>
        <p:spPr>
          <a:xfrm>
            <a:off x="815400" y="1796760"/>
            <a:ext cx="1816920" cy="1631880"/>
          </a:xfrm>
          <a:prstGeom prst="rect">
            <a:avLst/>
          </a:prstGeom>
          <a:ln>
            <a:noFill/>
          </a:ln>
        </p:spPr>
      </p:pic>
      <p:sp>
        <p:nvSpPr>
          <p:cNvPr id="299" name="CustomShape 5"/>
          <p:cNvSpPr/>
          <p:nvPr/>
        </p:nvSpPr>
        <p:spPr>
          <a:xfrm>
            <a:off x="6576120" y="4197240"/>
            <a:ext cx="5280120" cy="188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3520" rIns="173520" tIns="86760" bIns="86760"/>
          <a:p>
            <a:pPr lvl="1" marL="365760" indent="-365400">
              <a:lnSpc>
                <a:spcPct val="110000"/>
              </a:lnSpc>
              <a:spcBef>
                <a:spcPts val="734"/>
              </a:spcBef>
              <a:buClr>
                <a:srgbClr val="0f6fc6"/>
              </a:buClr>
              <a:buSzPct val="70000"/>
              <a:buFont typeface="Wingdings 2" charset="2"/>
              <a:buChar char=""/>
            </a:pPr>
            <a:r>
              <a:rPr b="0" lang="fr-FR" sz="1600" spc="-1" strike="noStrike">
                <a:solidFill>
                  <a:srgbClr val="000000"/>
                </a:solidFill>
                <a:latin typeface="Candara"/>
              </a:rPr>
              <a:t>Ingénieur en Systèmes d’information</a:t>
            </a:r>
            <a:endParaRPr b="0" lang="fr-FR" sz="1600" spc="-1" strike="noStrike">
              <a:latin typeface="Arial"/>
            </a:endParaRPr>
          </a:p>
          <a:p>
            <a:pPr lvl="1" marL="365760" indent="-365400">
              <a:lnSpc>
                <a:spcPct val="110000"/>
              </a:lnSpc>
              <a:spcBef>
                <a:spcPts val="734"/>
              </a:spcBef>
              <a:buClr>
                <a:srgbClr val="0f6fc6"/>
              </a:buClr>
              <a:buSzPct val="70000"/>
              <a:buFont typeface="Wingdings 2" charset="2"/>
              <a:buChar char=""/>
            </a:pPr>
            <a:r>
              <a:rPr b="0" lang="fr-FR" sz="1600" spc="-1" strike="noStrike">
                <a:solidFill>
                  <a:srgbClr val="000000"/>
                </a:solidFill>
                <a:latin typeface="Candara"/>
              </a:rPr>
              <a:t>Innovation Games</a:t>
            </a:r>
            <a:endParaRPr b="0" lang="fr-FR" sz="1600" spc="-1" strike="noStrike">
              <a:latin typeface="Arial"/>
            </a:endParaRPr>
          </a:p>
          <a:p>
            <a:pPr lvl="1" marL="365760" indent="-365400">
              <a:lnSpc>
                <a:spcPct val="110000"/>
              </a:lnSpc>
              <a:spcBef>
                <a:spcPts val="734"/>
              </a:spcBef>
              <a:buClr>
                <a:srgbClr val="0f6fc6"/>
              </a:buClr>
              <a:buSzPct val="70000"/>
              <a:buFont typeface="Wingdings 2" charset="2"/>
              <a:buChar char=""/>
            </a:pPr>
            <a:r>
              <a:rPr b="0" lang="fr-FR" sz="1600" spc="-1" strike="noStrike">
                <a:solidFill>
                  <a:srgbClr val="000000"/>
                </a:solidFill>
                <a:latin typeface="Candara"/>
              </a:rPr>
              <a:t>Facilitation Graphique</a:t>
            </a:r>
            <a:endParaRPr b="0" lang="fr-FR" sz="1600" spc="-1" strike="noStrike">
              <a:latin typeface="Arial"/>
            </a:endParaRPr>
          </a:p>
          <a:p>
            <a:pPr lvl="1" marL="365760" indent="-365400">
              <a:lnSpc>
                <a:spcPct val="110000"/>
              </a:lnSpc>
              <a:spcBef>
                <a:spcPts val="734"/>
              </a:spcBef>
              <a:buClr>
                <a:srgbClr val="0f6fc6"/>
              </a:buClr>
              <a:buSzPct val="70000"/>
              <a:buFont typeface="Wingdings 2" charset="2"/>
              <a:buChar char=""/>
            </a:pPr>
            <a:r>
              <a:rPr b="0" lang="fr-FR" sz="1600" spc="-1" strike="noStrike">
                <a:solidFill>
                  <a:srgbClr val="000000"/>
                </a:solidFill>
                <a:latin typeface="Candara"/>
              </a:rPr>
              <a:t>Scrum</a:t>
            </a:r>
            <a:endParaRPr b="0" lang="fr-FR" sz="1600" spc="-1" strike="noStrike">
              <a:latin typeface="Arial"/>
            </a:endParaRPr>
          </a:p>
          <a:p>
            <a:pPr lvl="1" marL="365760" indent="-365400">
              <a:lnSpc>
                <a:spcPct val="110000"/>
              </a:lnSpc>
              <a:spcBef>
                <a:spcPts val="734"/>
              </a:spcBef>
              <a:buClr>
                <a:srgbClr val="0f6fc6"/>
              </a:buClr>
              <a:buSzPct val="70000"/>
              <a:buFont typeface="Wingdings 2" charset="2"/>
              <a:buChar char=""/>
            </a:pPr>
            <a:r>
              <a:rPr b="0" lang="fr-FR" sz="1600" spc="-1" strike="noStrike">
                <a:solidFill>
                  <a:srgbClr val="000000"/>
                </a:solidFill>
                <a:latin typeface="Candara"/>
              </a:rPr>
              <a:t>Test Driven Developement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00" name="CustomShape 6"/>
          <p:cNvSpPr/>
          <p:nvPr/>
        </p:nvSpPr>
        <p:spPr>
          <a:xfrm>
            <a:off x="815400" y="4197240"/>
            <a:ext cx="4800240" cy="179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73520" rIns="173520" tIns="86760" bIns="86760"/>
          <a:p>
            <a:pPr lvl="1" marL="365760" indent="-365400">
              <a:lnSpc>
                <a:spcPct val="110000"/>
              </a:lnSpc>
              <a:spcBef>
                <a:spcPts val="734"/>
              </a:spcBef>
              <a:buClr>
                <a:srgbClr val="0f6fc6"/>
              </a:buClr>
              <a:buSzPct val="70000"/>
              <a:buFont typeface="Wingdings 2" charset="2"/>
              <a:buChar char=""/>
            </a:pPr>
            <a:r>
              <a:rPr b="0" lang="fr-FR" sz="1600" spc="-1" strike="noStrike">
                <a:solidFill>
                  <a:srgbClr val="000000"/>
                </a:solidFill>
                <a:latin typeface="Candara"/>
              </a:rPr>
              <a:t>Facilitation, accompagnement, leadership</a:t>
            </a:r>
            <a:endParaRPr b="0" lang="fr-FR" sz="1600" spc="-1" strike="noStrike">
              <a:latin typeface="Arial"/>
            </a:endParaRPr>
          </a:p>
          <a:p>
            <a:pPr lvl="1" marL="365760" indent="-365400">
              <a:lnSpc>
                <a:spcPct val="110000"/>
              </a:lnSpc>
              <a:spcBef>
                <a:spcPts val="734"/>
              </a:spcBef>
              <a:buClr>
                <a:srgbClr val="0f6fc6"/>
              </a:buClr>
              <a:buSzPct val="70000"/>
              <a:buFont typeface="Wingdings 2" charset="2"/>
              <a:buChar char=""/>
            </a:pPr>
            <a:r>
              <a:rPr b="0" lang="fr-FR" sz="1600" spc="-1" strike="noStrike">
                <a:solidFill>
                  <a:srgbClr val="000000"/>
                </a:solidFill>
                <a:latin typeface="Candara"/>
              </a:rPr>
              <a:t>Résolution de problèmes</a:t>
            </a:r>
            <a:endParaRPr b="0" lang="fr-FR" sz="1600" spc="-1" strike="noStrike">
              <a:latin typeface="Arial"/>
            </a:endParaRPr>
          </a:p>
          <a:p>
            <a:pPr lvl="1" marL="365760" indent="-365400">
              <a:lnSpc>
                <a:spcPct val="110000"/>
              </a:lnSpc>
              <a:spcBef>
                <a:spcPts val="734"/>
              </a:spcBef>
              <a:buClr>
                <a:srgbClr val="0f6fc6"/>
              </a:buClr>
              <a:buSzPct val="70000"/>
              <a:buFont typeface="Wingdings 2" charset="2"/>
              <a:buChar char=""/>
            </a:pPr>
            <a:r>
              <a:rPr b="0" lang="fr-FR" sz="1600" spc="-1" strike="noStrike">
                <a:solidFill>
                  <a:srgbClr val="000000"/>
                </a:solidFill>
                <a:latin typeface="Candara"/>
              </a:rPr>
              <a:t>Développement et conception logiciels</a:t>
            </a:r>
            <a:endParaRPr b="0" lang="fr-FR" sz="1600" spc="-1" strike="noStrike">
              <a:latin typeface="Arial"/>
            </a:endParaRPr>
          </a:p>
          <a:p>
            <a:pPr lvl="1" marL="365760" indent="-365400">
              <a:lnSpc>
                <a:spcPct val="110000"/>
              </a:lnSpc>
              <a:spcBef>
                <a:spcPts val="734"/>
              </a:spcBef>
              <a:buClr>
                <a:srgbClr val="0f6fc6"/>
              </a:buClr>
              <a:buSzPct val="70000"/>
              <a:buFont typeface="Wingdings 2" charset="2"/>
              <a:buChar char=""/>
            </a:pPr>
            <a:r>
              <a:rPr b="0" lang="fr-FR" sz="1600" spc="-1" strike="noStrike">
                <a:solidFill>
                  <a:srgbClr val="000000"/>
                </a:solidFill>
                <a:latin typeface="Candara"/>
              </a:rPr>
              <a:t>Test</a:t>
            </a:r>
            <a:endParaRPr b="0" lang="fr-FR" sz="16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Commandes et Workflows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367" name="Picture 3" descr=""/>
          <p:cNvPicPr/>
          <p:nvPr/>
        </p:nvPicPr>
        <p:blipFill>
          <a:blip r:embed="rId1"/>
          <a:stretch/>
        </p:blipFill>
        <p:spPr>
          <a:xfrm>
            <a:off x="1452600" y="2349000"/>
            <a:ext cx="9286560" cy="251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Bounded Contexts  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369" name="Content Placeholder 5" descr=""/>
          <p:cNvPicPr/>
          <p:nvPr/>
        </p:nvPicPr>
        <p:blipFill>
          <a:blip r:embed="rId1"/>
          <a:stretch/>
        </p:blipFill>
        <p:spPr>
          <a:xfrm>
            <a:off x="1487520" y="1825560"/>
            <a:ext cx="4343040" cy="1376280"/>
          </a:xfrm>
          <a:prstGeom prst="rect">
            <a:avLst/>
          </a:prstGeom>
          <a:ln>
            <a:noFill/>
          </a:ln>
        </p:spPr>
      </p:pic>
      <p:sp>
        <p:nvSpPr>
          <p:cNvPr id="370" name="TextShape 2"/>
          <p:cNvSpPr txBox="1"/>
          <p:nvPr/>
        </p:nvSpPr>
        <p:spPr>
          <a:xfrm>
            <a:off x="6324480" y="1825560"/>
            <a:ext cx="4343040" cy="4269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Contextes délimités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Contexte : Cohésion forte 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latin typeface="Candara"/>
              </a:rPr>
              <a:t>langage commun (ubiquitus langage)</a:t>
            </a: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,  conception cohérente et unifiée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Délimité : Couplage faible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introduire des frontières claires pour réduire le couplage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Un sous-domaine = 1..* Contexte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371" name="Picture 6" descr=""/>
          <p:cNvPicPr/>
          <p:nvPr/>
        </p:nvPicPr>
        <p:blipFill>
          <a:blip r:embed="rId2"/>
          <a:srcRect l="7192" t="4388" r="6143" b="4388"/>
          <a:stretch/>
        </p:blipFill>
        <p:spPr>
          <a:xfrm>
            <a:off x="2147040" y="3427560"/>
            <a:ext cx="3024000" cy="2404440"/>
          </a:xfrm>
          <a:prstGeom prst="rect">
            <a:avLst/>
          </a:prstGeom>
          <a:ln>
            <a:noFill/>
          </a:ln>
        </p:spPr>
      </p:pic>
      <p:sp>
        <p:nvSpPr>
          <p:cNvPr id="372" name="CustomShape 3"/>
          <p:cNvSpPr/>
          <p:nvPr/>
        </p:nvSpPr>
        <p:spPr>
          <a:xfrm>
            <a:off x="2999520" y="5832360"/>
            <a:ext cx="15836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ndara"/>
              </a:rPr>
              <a:t>Contexts Map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Compréhension du domaine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grpSp>
        <p:nvGrpSpPr>
          <p:cNvPr id="374" name="Group 2"/>
          <p:cNvGrpSpPr/>
          <p:nvPr/>
        </p:nvGrpSpPr>
        <p:grpSpPr>
          <a:xfrm>
            <a:off x="812880" y="1814040"/>
            <a:ext cx="10870920" cy="4347360"/>
            <a:chOff x="812880" y="1814040"/>
            <a:chExt cx="10870920" cy="4347360"/>
          </a:xfrm>
        </p:grpSpPr>
        <p:sp>
          <p:nvSpPr>
            <p:cNvPr id="375" name="CustomShape 3"/>
            <p:cNvSpPr/>
            <p:nvPr/>
          </p:nvSpPr>
          <p:spPr>
            <a:xfrm>
              <a:off x="812880" y="2197800"/>
              <a:ext cx="10870920" cy="2784240"/>
            </a:xfrm>
            <a:prstGeom prst="rect">
              <a:avLst/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843840" rIns="843840" tIns="541440" bIns="185040"/>
            <a:p>
              <a:pPr lvl="1" marL="228600" indent="-228240">
                <a:lnSpc>
                  <a:spcPct val="90000"/>
                </a:lnSpc>
                <a:spcAft>
                  <a:spcPts val="391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fr-FR" sz="2600" spc="-1" strike="noStrike">
                  <a:solidFill>
                    <a:srgbClr val="000000"/>
                  </a:solidFill>
                  <a:latin typeface="Candara"/>
                </a:rPr>
                <a:t>Conduire les interviews avec les experts du domaine</a:t>
              </a:r>
              <a:endParaRPr b="0" lang="fr-FR" sz="2600" spc="-1" strike="noStrike">
                <a:latin typeface="Arial"/>
              </a:endParaRPr>
            </a:p>
            <a:p>
              <a:pPr lvl="1" marL="228600" indent="-228240">
                <a:lnSpc>
                  <a:spcPct val="90000"/>
                </a:lnSpc>
                <a:spcAft>
                  <a:spcPts val="391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fr-FR" sz="2600" spc="-1" strike="noStrike">
                  <a:solidFill>
                    <a:srgbClr val="000000"/>
                  </a:solidFill>
                  <a:latin typeface="Candara"/>
                </a:rPr>
                <a:t>Documenter la connaissance accumulée</a:t>
              </a:r>
              <a:endParaRPr b="0" lang="fr-FR" sz="2600" spc="-1" strike="noStrike">
                <a:latin typeface="Arial"/>
              </a:endParaRPr>
            </a:p>
            <a:p>
              <a:pPr lvl="1" marL="228600" indent="-228240">
                <a:lnSpc>
                  <a:spcPct val="90000"/>
                </a:lnSpc>
                <a:spcAft>
                  <a:spcPts val="391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fr-FR" sz="2600" spc="-1" strike="noStrike">
                  <a:solidFill>
                    <a:srgbClr val="000000"/>
                  </a:solidFill>
                  <a:latin typeface="Candara"/>
                </a:rPr>
                <a:t>Identifier les dépendances externes</a:t>
              </a:r>
              <a:endParaRPr b="0" lang="fr-FR" sz="2600" spc="-1" strike="noStrike">
                <a:latin typeface="Arial"/>
              </a:endParaRPr>
            </a:p>
            <a:p>
              <a:pPr lvl="1" marL="228600" indent="-228240">
                <a:lnSpc>
                  <a:spcPct val="90000"/>
                </a:lnSpc>
                <a:spcAft>
                  <a:spcPts val="391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fr-FR" sz="2600" spc="-1" strike="noStrike">
                  <a:solidFill>
                    <a:srgbClr val="000000"/>
                  </a:solidFill>
                  <a:latin typeface="Candara"/>
                </a:rPr>
                <a:t>Représenter les contraintes</a:t>
              </a:r>
              <a:endParaRPr b="0" lang="fr-FR" sz="2600" spc="-1" strike="noStrike">
                <a:latin typeface="Arial"/>
              </a:endParaRPr>
            </a:p>
            <a:p>
              <a:pPr lvl="1" marL="228600" indent="-228240">
                <a:lnSpc>
                  <a:spcPct val="90000"/>
                </a:lnSpc>
                <a:spcAft>
                  <a:spcPts val="391"/>
                </a:spcAft>
                <a:buClr>
                  <a:srgbClr val="000000"/>
                </a:buClr>
                <a:buFont typeface="Symbol" charset="2"/>
                <a:buChar char=""/>
              </a:pPr>
              <a:r>
                <a:rPr b="0" lang="fr-FR" sz="2600" spc="-1" strike="noStrike">
                  <a:solidFill>
                    <a:srgbClr val="000000"/>
                  </a:solidFill>
                  <a:latin typeface="Candara"/>
                </a:rPr>
                <a:t>Ebaucher un workflow métier</a:t>
              </a:r>
              <a:endParaRPr b="0" lang="fr-FR" sz="2600" spc="-1" strike="noStrike">
                <a:latin typeface="Arial"/>
              </a:endParaRPr>
            </a:p>
          </p:txBody>
        </p:sp>
        <p:sp>
          <p:nvSpPr>
            <p:cNvPr id="376" name="CustomShape 4"/>
            <p:cNvSpPr/>
            <p:nvPr/>
          </p:nvSpPr>
          <p:spPr>
            <a:xfrm>
              <a:off x="1356480" y="1814040"/>
              <a:ext cx="7609320" cy="7671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325080" rIns="287640" tIns="37440" bIns="37440" anchor="ctr"/>
            <a:p>
              <a:pPr>
                <a:lnSpc>
                  <a:spcPct val="90000"/>
                </a:lnSpc>
                <a:spcAft>
                  <a:spcPts val="910"/>
                </a:spcAft>
              </a:pPr>
              <a:r>
                <a:rPr b="0" lang="fr-FR" sz="2600" spc="-1" strike="noStrike">
                  <a:solidFill>
                    <a:srgbClr val="ffffff"/>
                  </a:solidFill>
                  <a:latin typeface="Candara"/>
                </a:rPr>
                <a:t>Le chapitre 2 livre présente des techniques pour : </a:t>
              </a:r>
              <a:endParaRPr b="0" lang="fr-FR" sz="2600" spc="-1" strike="noStrike">
                <a:latin typeface="Arial"/>
              </a:endParaRPr>
            </a:p>
          </p:txBody>
        </p:sp>
        <p:sp>
          <p:nvSpPr>
            <p:cNvPr id="377" name="CustomShape 5"/>
            <p:cNvSpPr/>
            <p:nvPr/>
          </p:nvSpPr>
          <p:spPr>
            <a:xfrm>
              <a:off x="812880" y="5506560"/>
              <a:ext cx="10870920" cy="654840"/>
            </a:xfrm>
            <a:prstGeom prst="rect">
              <a:avLst/>
            </a:prstGeom>
            <a:solidFill>
              <a:schemeClr val="lt1">
                <a:alpha val="90000"/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accen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</p:sp>
        <p:sp>
          <p:nvSpPr>
            <p:cNvPr id="378" name="CustomShape 6"/>
            <p:cNvSpPr/>
            <p:nvPr/>
          </p:nvSpPr>
          <p:spPr>
            <a:xfrm>
              <a:off x="1356480" y="5122800"/>
              <a:ext cx="7609320" cy="76716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ln>
              <a:solidFill>
                <a:schemeClr val="lt1">
                  <a:hueOff val="0"/>
                  <a:satOff val="0"/>
                  <a:lumOff val="0"/>
                  <a:alphaOff val="0"/>
                </a:schemeClr>
              </a:solidFill>
            </a:ln>
          </p:spPr>
          <p:style>
            <a:lnRef idx="2"/>
            <a:fillRef idx="0"/>
            <a:effectRef idx="0"/>
            <a:fontRef idx="minor"/>
          </p:style>
          <p:txBody>
            <a:bodyPr lIns="325080" rIns="287640" tIns="37440" bIns="37440" anchor="ctr"/>
            <a:p>
              <a:pPr>
                <a:lnSpc>
                  <a:spcPct val="90000"/>
                </a:lnSpc>
                <a:spcAft>
                  <a:spcPts val="910"/>
                </a:spcAft>
              </a:pPr>
              <a:r>
                <a:rPr b="0" lang="fr-FR" sz="2600" spc="-1" strike="noStrike">
                  <a:solidFill>
                    <a:srgbClr val="ffffff"/>
                  </a:solidFill>
                  <a:latin typeface="Candara"/>
                </a:rPr>
                <a:t>Capturer la complexité d’un domaine métier</a:t>
              </a:r>
              <a:endParaRPr b="0" lang="fr-FR" sz="2600" spc="-1" strike="noStrike">
                <a:latin typeface="Arial"/>
              </a:endParaRPr>
            </a:p>
          </p:txBody>
        </p:sp>
      </p:grpSp>
      <p:grpSp>
        <p:nvGrpSpPr>
          <p:cNvPr id="379" name="Group 7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Compréhension du domaine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381" name="TextShape 2"/>
          <p:cNvSpPr txBox="1"/>
          <p:nvPr/>
        </p:nvSpPr>
        <p:spPr>
          <a:xfrm>
            <a:off x="1523880" y="1825560"/>
            <a:ext cx="4343040" cy="4269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382" name="Picture 4" descr=""/>
          <p:cNvPicPr/>
          <p:nvPr/>
        </p:nvPicPr>
        <p:blipFill>
          <a:blip r:embed="rId1"/>
          <a:stretch/>
        </p:blipFill>
        <p:spPr>
          <a:xfrm>
            <a:off x="1631520" y="1825560"/>
            <a:ext cx="3627000" cy="3907440"/>
          </a:xfrm>
          <a:prstGeom prst="rect">
            <a:avLst/>
          </a:prstGeom>
          <a:ln>
            <a:noFill/>
          </a:ln>
        </p:spPr>
      </p:pic>
      <p:pic>
        <p:nvPicPr>
          <p:cNvPr id="383" name="Picture 5" descr=""/>
          <p:cNvPicPr/>
          <p:nvPr/>
        </p:nvPicPr>
        <p:blipFill>
          <a:blip r:embed="rId2"/>
          <a:stretch/>
        </p:blipFill>
        <p:spPr>
          <a:xfrm>
            <a:off x="6126840" y="3188520"/>
            <a:ext cx="2304000" cy="1181160"/>
          </a:xfrm>
          <a:prstGeom prst="rect">
            <a:avLst/>
          </a:prstGeom>
          <a:ln>
            <a:noFill/>
          </a:ln>
        </p:spPr>
      </p:pic>
      <p:pic>
        <p:nvPicPr>
          <p:cNvPr id="384" name="Picture 6" descr=""/>
          <p:cNvPicPr/>
          <p:nvPr/>
        </p:nvPicPr>
        <p:blipFill>
          <a:blip r:embed="rId3"/>
          <a:stretch/>
        </p:blipFill>
        <p:spPr>
          <a:xfrm>
            <a:off x="6155280" y="1823400"/>
            <a:ext cx="4512600" cy="570240"/>
          </a:xfrm>
          <a:prstGeom prst="rect">
            <a:avLst/>
          </a:prstGeom>
          <a:ln>
            <a:noFill/>
          </a:ln>
        </p:spPr>
      </p:pic>
      <p:pic>
        <p:nvPicPr>
          <p:cNvPr id="385" name="Picture 7" descr=""/>
          <p:cNvPicPr/>
          <p:nvPr/>
        </p:nvPicPr>
        <p:blipFill>
          <a:blip r:embed="rId4"/>
          <a:stretch/>
        </p:blipFill>
        <p:spPr>
          <a:xfrm>
            <a:off x="6165000" y="2612520"/>
            <a:ext cx="4512600" cy="357120"/>
          </a:xfrm>
          <a:prstGeom prst="rect">
            <a:avLst/>
          </a:prstGeom>
          <a:ln>
            <a:noFill/>
          </a:ln>
        </p:spPr>
      </p:pic>
      <p:sp>
        <p:nvSpPr>
          <p:cNvPr id="386" name="CustomShape 3"/>
          <p:cNvSpPr/>
          <p:nvPr/>
        </p:nvSpPr>
        <p:spPr>
          <a:xfrm>
            <a:off x="6165000" y="4588920"/>
            <a:ext cx="51152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f6fc6"/>
                </a:solidFill>
                <a:latin typeface="Candara"/>
              </a:rPr>
              <a:t>… </a:t>
            </a:r>
            <a:r>
              <a:rPr b="1" lang="fr-FR" sz="1800" spc="-1" strike="noStrike">
                <a:solidFill>
                  <a:srgbClr val="0f6fc6"/>
                </a:solidFill>
                <a:latin typeface="Candara"/>
              </a:rPr>
              <a:t>On cherche a apprendre et a capturer en langage métier les workflows et concepts a implémenter 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Dans la vraie vie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388" name="TextShape 2"/>
          <p:cNvSpPr txBox="1"/>
          <p:nvPr/>
        </p:nvSpPr>
        <p:spPr>
          <a:xfrm>
            <a:off x="1523880" y="1825560"/>
            <a:ext cx="4343040" cy="4269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Il ne faut pas espérer pouvoir capturer un domaine métier complexe juste avec un atelier et des entretiens.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Il ne faut pas passer des mois pour être sûr d’avoir tout compris du domaine : c’est souvent impossible.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Il y a plus de valeur à bâtir un « Walking Skeleton » et commencer à discuter sur du concret.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389" name="Content Placeholder 7" descr=""/>
          <p:cNvPicPr/>
          <p:nvPr/>
        </p:nvPicPr>
        <p:blipFill>
          <a:blip r:embed="rId1"/>
          <a:stretch/>
        </p:blipFill>
        <p:spPr>
          <a:xfrm>
            <a:off x="6527880" y="1825560"/>
            <a:ext cx="4896360" cy="367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Picture 4" descr=""/>
          <p:cNvPicPr/>
          <p:nvPr/>
        </p:nvPicPr>
        <p:blipFill>
          <a:blip r:embed="rId1"/>
          <a:srcRect l="55" t="0" r="1088" b="0"/>
          <a:stretch/>
        </p:blipFill>
        <p:spPr>
          <a:xfrm>
            <a:off x="643320" y="643320"/>
            <a:ext cx="10904760" cy="5570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2" name="CustomShape 2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TextShape 3"/>
          <p:cNvSpPr txBox="1"/>
          <p:nvPr/>
        </p:nvSpPr>
        <p:spPr>
          <a:xfrm>
            <a:off x="5189760" y="365040"/>
            <a:ext cx="6284160" cy="1984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onsolas"/>
              </a:rPr>
              <a:t>Architecture logiciel</a:t>
            </a:r>
            <a:endParaRPr b="0" lang="en-US" sz="4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394" name="TextShape 4"/>
          <p:cNvSpPr txBox="1"/>
          <p:nvPr/>
        </p:nvSpPr>
        <p:spPr>
          <a:xfrm>
            <a:off x="5189760" y="2561400"/>
            <a:ext cx="6284160" cy="3209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ndara"/>
              </a:rPr>
              <a:t>Couplage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ndara"/>
              </a:rPr>
              <a:t>Communication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ndara"/>
              </a:rPr>
              <a:t>Organisation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ndara"/>
              </a:rPr>
              <a:t>Dépendances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395" name="CustomShape 5"/>
          <p:cNvSpPr/>
          <p:nvPr/>
        </p:nvSpPr>
        <p:spPr>
          <a:xfrm>
            <a:off x="1038240" y="2637000"/>
            <a:ext cx="2232000" cy="1944000"/>
          </a:xfrm>
          <a:prstGeom prst="hexagon">
            <a:avLst>
              <a:gd name="adj" fmla="val 25000"/>
              <a:gd name="vf" fmla="val 11547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Bounded Contexts: systèmes autonomes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397" name="TextShape 2"/>
          <p:cNvSpPr txBox="1"/>
          <p:nvPr/>
        </p:nvSpPr>
        <p:spPr>
          <a:xfrm>
            <a:off x="1127520" y="3930840"/>
            <a:ext cx="4343040" cy="2196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Couplage faible 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Communication entre contextes par envoi de message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L’implémentation est possible indépendamment du mode déploiement :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Architecture orientée services; µServices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Monolithe (queue ou appel de fonction)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398" name="TextShape 3"/>
          <p:cNvSpPr txBox="1"/>
          <p:nvPr/>
        </p:nvSpPr>
        <p:spPr>
          <a:xfrm>
            <a:off x="6324480" y="3930840"/>
            <a:ext cx="4343040" cy="2196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DTO : les contrats d’entrées et sorties avec le monde extérieur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Le entrées sont systématiquement validées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Un chapitre entier est dédié à la sérialisation / désérialisation (et c’est super intéressant </a:t>
            </a:r>
            <a:r>
              <a:rPr b="0" lang="en-US" sz="2000" spc="-1" strike="noStrike">
                <a:solidFill>
                  <a:srgbClr val="000000"/>
                </a:solidFill>
                <a:latin typeface="Wingdings"/>
              </a:rPr>
              <a:t></a:t>
            </a: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)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399" name="Picture 3" descr=""/>
          <p:cNvPicPr/>
          <p:nvPr/>
        </p:nvPicPr>
        <p:blipFill>
          <a:blip r:embed="rId1"/>
          <a:stretch/>
        </p:blipFill>
        <p:spPr>
          <a:xfrm>
            <a:off x="748080" y="2095560"/>
            <a:ext cx="5101920" cy="1662840"/>
          </a:xfrm>
          <a:prstGeom prst="rect">
            <a:avLst/>
          </a:prstGeom>
          <a:ln>
            <a:noFill/>
          </a:ln>
        </p:spPr>
      </p:pic>
      <p:pic>
        <p:nvPicPr>
          <p:cNvPr id="400" name="Picture 4" descr=""/>
          <p:cNvPicPr/>
          <p:nvPr/>
        </p:nvPicPr>
        <p:blipFill>
          <a:blip r:embed="rId2"/>
          <a:stretch/>
        </p:blipFill>
        <p:spPr>
          <a:xfrm>
            <a:off x="6672240" y="2127240"/>
            <a:ext cx="4491720" cy="136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Bounded Contexts: systèmes autonomes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02" name="TextShape 2"/>
          <p:cNvSpPr txBox="1"/>
          <p:nvPr/>
        </p:nvSpPr>
        <p:spPr>
          <a:xfrm>
            <a:off x="6324480" y="1825560"/>
            <a:ext cx="4343040" cy="4269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Le type de relation peut être déterminé par rapport à l’organisation métier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Attention au versionning des contrats à fin de garantir l’autonomie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403" name="Picture 3" descr=""/>
          <p:cNvPicPr/>
          <p:nvPr/>
        </p:nvPicPr>
        <p:blipFill>
          <a:blip r:embed="rId1"/>
          <a:stretch/>
        </p:blipFill>
        <p:spPr>
          <a:xfrm>
            <a:off x="1055520" y="2061000"/>
            <a:ext cx="4464720" cy="3042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Organisation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05" name="TextShape 2"/>
          <p:cNvSpPr txBox="1"/>
          <p:nvPr/>
        </p:nvSpPr>
        <p:spPr>
          <a:xfrm>
            <a:off x="1523880" y="4293000"/>
            <a:ext cx="4343040" cy="1802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Problème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Violation du principe de forte cohésion « tout ce qui change ensemble reste ensemble »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06" name="TextShape 3"/>
          <p:cNvSpPr txBox="1"/>
          <p:nvPr/>
        </p:nvSpPr>
        <p:spPr>
          <a:xfrm>
            <a:off x="6324480" y="4293000"/>
            <a:ext cx="4343040" cy="1802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Mieux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On a gagné en maintenabilité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Maîtrise des impacts d’un changement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407" name="Picture 4" descr=""/>
          <p:cNvPicPr/>
          <p:nvPr/>
        </p:nvPicPr>
        <p:blipFill>
          <a:blip r:embed="rId1"/>
          <a:srcRect l="7332" t="3286" r="6001" b="4017"/>
          <a:stretch/>
        </p:blipFill>
        <p:spPr>
          <a:xfrm>
            <a:off x="1991520" y="1599840"/>
            <a:ext cx="3250080" cy="2520000"/>
          </a:xfrm>
          <a:prstGeom prst="rect">
            <a:avLst/>
          </a:prstGeom>
          <a:ln>
            <a:noFill/>
          </a:ln>
        </p:spPr>
      </p:pic>
      <p:pic>
        <p:nvPicPr>
          <p:cNvPr id="408" name="Picture 5" descr=""/>
          <p:cNvPicPr/>
          <p:nvPr/>
        </p:nvPicPr>
        <p:blipFill>
          <a:blip r:embed="rId2"/>
          <a:stretch/>
        </p:blipFill>
        <p:spPr>
          <a:xfrm>
            <a:off x="7392240" y="1686600"/>
            <a:ext cx="1994760" cy="252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Effective Labs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302" name="TextShape 2"/>
          <p:cNvSpPr txBox="1"/>
          <p:nvPr/>
        </p:nvSpPr>
        <p:spPr>
          <a:xfrm>
            <a:off x="812880" y="1803240"/>
            <a:ext cx="10870920" cy="43686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ndara"/>
              </a:rPr>
              <a:t>Rendre la conception et le développement logiciel plus qualitatifs et inspirants.</a:t>
            </a:r>
            <a:endParaRPr b="0" lang="en-US" sz="32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32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ndara"/>
              </a:rPr>
              <a:t>3 Domaines d’intervention : </a:t>
            </a:r>
            <a:endParaRPr b="0" lang="en-US" sz="32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ndara"/>
              </a:rPr>
              <a:t>Conception &amp; Architecture Logiciel</a:t>
            </a:r>
            <a:endParaRPr b="0" lang="en-US" sz="32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ndara"/>
              </a:rPr>
              <a:t>Développement logiciel et tests automatisés</a:t>
            </a:r>
            <a:endParaRPr b="0" lang="en-US" sz="32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ndara"/>
              </a:rPr>
              <a:t>Agilité et DevOps </a:t>
            </a:r>
            <a:endParaRPr b="0" lang="en-US" sz="32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Dépendances et opération d’IO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10" name="TextShape 2"/>
          <p:cNvSpPr txBox="1"/>
          <p:nvPr/>
        </p:nvSpPr>
        <p:spPr>
          <a:xfrm>
            <a:off x="7125480" y="2130480"/>
            <a:ext cx="4343040" cy="4269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IO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Le code métier est pur (cad. sans effet de bord)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Les opérations d’IO sont faites avant et après le code métier 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11" name="TextShape 3"/>
          <p:cNvSpPr txBox="1"/>
          <p:nvPr/>
        </p:nvSpPr>
        <p:spPr>
          <a:xfrm>
            <a:off x="1461600" y="2067480"/>
            <a:ext cx="4667760" cy="4269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Dépendances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412" name="Picture 9" descr=""/>
          <p:cNvPicPr/>
          <p:nvPr/>
        </p:nvPicPr>
        <p:blipFill>
          <a:blip r:embed="rId1"/>
          <a:stretch/>
        </p:blipFill>
        <p:spPr>
          <a:xfrm>
            <a:off x="723240" y="2440800"/>
            <a:ext cx="2736000" cy="1976040"/>
          </a:xfrm>
          <a:prstGeom prst="rect">
            <a:avLst/>
          </a:prstGeom>
          <a:ln>
            <a:noFill/>
          </a:ln>
        </p:spPr>
      </p:pic>
      <p:grpSp>
        <p:nvGrpSpPr>
          <p:cNvPr id="413" name="Group 4"/>
          <p:cNvGrpSpPr/>
          <p:nvPr/>
        </p:nvGrpSpPr>
        <p:grpSpPr>
          <a:xfrm>
            <a:off x="3554280" y="2814480"/>
            <a:ext cx="1896840" cy="465120"/>
            <a:chOff x="3554280" y="2814480"/>
            <a:chExt cx="1896840" cy="465120"/>
          </a:xfrm>
        </p:grpSpPr>
        <p:sp>
          <p:nvSpPr>
            <p:cNvPr id="414" name="CustomShape 5"/>
            <p:cNvSpPr/>
            <p:nvPr/>
          </p:nvSpPr>
          <p:spPr>
            <a:xfrm>
              <a:off x="3778920" y="3029400"/>
              <a:ext cx="1650960" cy="250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050" spc="-1" strike="noStrike" u="sng">
                  <a:solidFill>
                    <a:srgbClr val="f49100"/>
                  </a:solidFill>
                  <a:uFillTx/>
                  <a:latin typeface="Candara"/>
                  <a:hlinkClick r:id="rId2"/>
                </a:rPr>
                <a:t>https://blog.xebia.fr/2016/03/16/perennisez-votre-metier-avec-larchitecture-hexagonale/</a:t>
              </a:r>
              <a:endParaRPr b="0" lang="fr-FR" sz="1050" spc="-1" strike="noStrike">
                <a:latin typeface="Arial"/>
              </a:endParaRPr>
            </a:p>
          </p:txBody>
        </p:sp>
        <p:sp>
          <p:nvSpPr>
            <p:cNvPr id="415" name="CustomShape 6"/>
            <p:cNvSpPr/>
            <p:nvPr/>
          </p:nvSpPr>
          <p:spPr>
            <a:xfrm>
              <a:off x="3554280" y="2814480"/>
              <a:ext cx="1896840" cy="45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200" spc="-1" strike="noStrike">
                  <a:solidFill>
                    <a:srgbClr val="000000"/>
                  </a:solidFill>
                  <a:latin typeface="Candara"/>
                </a:rPr>
                <a:t>Architecture Hexagonale</a:t>
              </a:r>
              <a:endParaRPr b="0" lang="fr-FR" sz="1200" spc="-1" strike="noStrike">
                <a:latin typeface="Arial"/>
              </a:endParaRPr>
            </a:p>
          </p:txBody>
        </p:sp>
      </p:grpSp>
      <p:pic>
        <p:nvPicPr>
          <p:cNvPr id="416" name="Picture 13" descr=""/>
          <p:cNvPicPr/>
          <p:nvPr/>
        </p:nvPicPr>
        <p:blipFill>
          <a:blip r:embed="rId3"/>
          <a:srcRect l="13373" t="3245" r="1947" b="0"/>
          <a:stretch/>
        </p:blipFill>
        <p:spPr>
          <a:xfrm>
            <a:off x="839520" y="4689360"/>
            <a:ext cx="3197520" cy="1648080"/>
          </a:xfrm>
          <a:prstGeom prst="rect">
            <a:avLst/>
          </a:prstGeom>
          <a:ln>
            <a:noFill/>
          </a:ln>
        </p:spPr>
      </p:pic>
      <p:sp>
        <p:nvSpPr>
          <p:cNvPr id="417" name="CustomShape 7"/>
          <p:cNvSpPr/>
          <p:nvPr/>
        </p:nvSpPr>
        <p:spPr>
          <a:xfrm>
            <a:off x="3944160" y="5019840"/>
            <a:ext cx="189684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050" spc="-1" strike="noStrike" u="sng">
                <a:solidFill>
                  <a:srgbClr val="f49100"/>
                </a:solidFill>
                <a:uFillTx/>
                <a:latin typeface="Candara"/>
                <a:hlinkClick r:id="rId4"/>
              </a:rPr>
              <a:t>https://blog.cleancoder.com/uncle-bob/2012/08/13/the-clean-architecture.html</a:t>
            </a:r>
            <a:endParaRPr b="0" lang="fr-FR" sz="1050" spc="-1" strike="noStrike">
              <a:latin typeface="Arial"/>
            </a:endParaRPr>
          </a:p>
        </p:txBody>
      </p:sp>
      <p:sp>
        <p:nvSpPr>
          <p:cNvPr id="418" name="CustomShape 8"/>
          <p:cNvSpPr/>
          <p:nvPr/>
        </p:nvSpPr>
        <p:spPr>
          <a:xfrm>
            <a:off x="3656160" y="4759200"/>
            <a:ext cx="18968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Candara"/>
              </a:rPr>
              <a:t>Clean Architecture</a:t>
            </a:r>
            <a:endParaRPr b="0" lang="fr-FR" sz="12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Picture 4" descr=""/>
          <p:cNvPicPr/>
          <p:nvPr/>
        </p:nvPicPr>
        <p:blipFill>
          <a:blip r:embed="rId1"/>
          <a:srcRect l="0" t="0" r="0" b="1000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2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TextShape 3"/>
          <p:cNvSpPr txBox="1"/>
          <p:nvPr/>
        </p:nvSpPr>
        <p:spPr>
          <a:xfrm>
            <a:off x="5189760" y="365040"/>
            <a:ext cx="6284160" cy="1984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onsolas"/>
              </a:rPr>
              <a:t>Modélisation</a:t>
            </a:r>
            <a:endParaRPr b="0" lang="en-US" sz="4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23" name="TextShape 4"/>
          <p:cNvSpPr txBox="1"/>
          <p:nvPr/>
        </p:nvSpPr>
        <p:spPr>
          <a:xfrm>
            <a:off x="5189760" y="2561400"/>
            <a:ext cx="6284160" cy="3209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ndara"/>
              </a:rPr>
              <a:t>Typage avec des ADT (Algebraic Data Types)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ndara"/>
              </a:rPr>
              <a:t>Entités, Agrégats et Value Objects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ndara"/>
              </a:rPr>
              <a:t>Machine à états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Changement de paradigme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25" name="TextShape 2"/>
          <p:cNvSpPr txBox="1"/>
          <p:nvPr/>
        </p:nvSpPr>
        <p:spPr>
          <a:xfrm>
            <a:off x="1631520" y="1825560"/>
            <a:ext cx="9036000" cy="4269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ndara"/>
              </a:rPr>
              <a:t>Vision fonctionnelle</a:t>
            </a:r>
            <a:endParaRPr b="0" lang="en-US" sz="32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ndara"/>
              </a:rPr>
              <a:t>Le programme est une série (pipeline) de transformations à partir d’une donnée d’entrée</a:t>
            </a:r>
            <a:endParaRPr b="0" lang="en-US" sz="2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ndara"/>
              </a:rPr>
              <a:t>Séparation de la donnée et du comportement</a:t>
            </a:r>
            <a:endParaRPr b="0" lang="en-US" sz="28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426" name="Picture 55" descr=""/>
          <p:cNvPicPr/>
          <p:nvPr/>
        </p:nvPicPr>
        <p:blipFill>
          <a:blip r:embed="rId1"/>
          <a:stretch/>
        </p:blipFill>
        <p:spPr>
          <a:xfrm>
            <a:off x="3359520" y="4221000"/>
            <a:ext cx="5227920" cy="162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Cheat sheet F# </a:t>
            </a:r>
            <a:r>
              <a:rPr b="0" lang="en-US" sz="1600" spc="-1" strike="noStrike">
                <a:solidFill>
                  <a:srgbClr val="0f6fc6"/>
                </a:solidFill>
                <a:latin typeface="Consolas"/>
              </a:rPr>
              <a:t>(</a:t>
            </a:r>
            <a:r>
              <a:rPr b="0" lang="en-US" sz="1600" spc="-1" strike="noStrike" u="sng">
                <a:solidFill>
                  <a:srgbClr val="f49100"/>
                </a:solidFill>
                <a:uFillTx/>
                <a:latin typeface="Consolas"/>
                <a:hlinkClick r:id="rId1"/>
              </a:rPr>
              <a:t>http://dungpa.github.io/fsharp-cheatsheet/</a:t>
            </a:r>
            <a:r>
              <a:rPr b="0" lang="en-US" sz="1600" spc="-1" strike="noStrike">
                <a:solidFill>
                  <a:srgbClr val="0f6fc6"/>
                </a:solidFill>
                <a:latin typeface="Consolas"/>
              </a:rPr>
              <a:t>/)</a:t>
            </a:r>
            <a:endParaRPr b="0" lang="en-US" sz="16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428" name="Picture 3" descr=""/>
          <p:cNvPicPr/>
          <p:nvPr/>
        </p:nvPicPr>
        <p:blipFill>
          <a:blip r:embed="rId2"/>
          <a:stretch/>
        </p:blipFill>
        <p:spPr>
          <a:xfrm>
            <a:off x="1523880" y="1917000"/>
            <a:ext cx="8858880" cy="367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Cheat sheet F#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430" name="Picture 5" descr=""/>
          <p:cNvPicPr/>
          <p:nvPr/>
        </p:nvPicPr>
        <p:blipFill>
          <a:blip r:embed="rId1"/>
          <a:stretch/>
        </p:blipFill>
        <p:spPr>
          <a:xfrm>
            <a:off x="1503720" y="1943280"/>
            <a:ext cx="6752160" cy="396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Cheat sheet F#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432" name="Picture 3" descr=""/>
          <p:cNvPicPr/>
          <p:nvPr/>
        </p:nvPicPr>
        <p:blipFill>
          <a:blip r:embed="rId1"/>
          <a:stretch/>
        </p:blipFill>
        <p:spPr>
          <a:xfrm>
            <a:off x="1523880" y="1845000"/>
            <a:ext cx="5184360" cy="409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extShape 1"/>
          <p:cNvSpPr txBox="1"/>
          <p:nvPr/>
        </p:nvSpPr>
        <p:spPr>
          <a:xfrm>
            <a:off x="1136520" y="627480"/>
            <a:ext cx="7473960" cy="13251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Types != Classes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34" name="TextShape 2"/>
          <p:cNvSpPr txBox="1"/>
          <p:nvPr/>
        </p:nvSpPr>
        <p:spPr>
          <a:xfrm>
            <a:off x="1136520" y="2278080"/>
            <a:ext cx="6467400" cy="34502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ndara"/>
              </a:rPr>
              <a:t>Les types sont des structures de données</a:t>
            </a:r>
            <a:endParaRPr b="0" lang="en-US" sz="22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ndara"/>
              </a:rPr>
              <a:t>Les types définissent des ensembles</a:t>
            </a:r>
            <a:endParaRPr b="0" lang="en-US" sz="22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ndara"/>
              </a:rPr>
              <a:t>Les structures des données et le comportement sont dissociés</a:t>
            </a:r>
            <a:endParaRPr b="0" lang="en-US" sz="22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ndara"/>
              </a:rPr>
              <a:t>Immutabilité par défaut</a:t>
            </a:r>
            <a:endParaRPr b="0" lang="en-US" sz="22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ndara"/>
              </a:rPr>
              <a:t>Grande rupture avec POO</a:t>
            </a:r>
            <a:endParaRPr b="0" lang="en-US" sz="22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ndara"/>
              </a:rPr>
              <a:t>Les types servent également de spécification</a:t>
            </a:r>
            <a:endParaRPr b="0" lang="en-US" sz="22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ndara"/>
              </a:rPr>
              <a:t>On peut capturer les règles métier dans les types et laisser le compilateur faire le travail</a:t>
            </a:r>
            <a:endParaRPr b="0" lang="en-US" sz="22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35" name="CustomShape 3"/>
          <p:cNvSpPr/>
          <p:nvPr/>
        </p:nvSpPr>
        <p:spPr>
          <a:xfrm>
            <a:off x="10089000" y="0"/>
            <a:ext cx="210276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CustomShape 4"/>
          <p:cNvSpPr/>
          <p:nvPr/>
        </p:nvSpPr>
        <p:spPr>
          <a:xfrm>
            <a:off x="8915400" y="2359080"/>
            <a:ext cx="2139840" cy="2139840"/>
          </a:xfrm>
          <a:prstGeom prst="ellipse">
            <a:avLst/>
          </a:prstGeom>
          <a:solidFill>
            <a:srgbClr val="ffffff"/>
          </a:solidFill>
          <a:ln w="2232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7" name="Graphic 6" descr=""/>
          <p:cNvPicPr/>
          <p:nvPr/>
        </p:nvPicPr>
        <p:blipFill>
          <a:blip r:embed="rId1"/>
          <a:stretch/>
        </p:blipFill>
        <p:spPr>
          <a:xfrm>
            <a:off x="9414000" y="2857680"/>
            <a:ext cx="1142640" cy="114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Types Composables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39" name="TextShape 2"/>
          <p:cNvSpPr txBox="1"/>
          <p:nvPr/>
        </p:nvSpPr>
        <p:spPr>
          <a:xfrm>
            <a:off x="1523880" y="1828800"/>
            <a:ext cx="9143640" cy="4266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Discriminated Unions -&gt; opération « + » , types OU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Shape c’est définit soit par un Carré soit par un Rectangle soit par un Cercle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L’ensemble des Shapes est = Ensemble Carrés + Ensemble Rectangle + Ensemble Cercles 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marL="365760"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Tupples -&gt; opération « * » car ils représentent le produit cartésien de plusieurs ensembles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Int * Bool -&gt; le produit cartésien de l’ensemble des entiers  avec l’ensemble des Booleens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marL="365760"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Record types  -&gt; Structures de données complexes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Cheat sheet F# - Record Types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1523880" y="1825560"/>
            <a:ext cx="4343040" cy="4269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Immutabilité par défaut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Mutabilité explicite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42" name="TextShape 3"/>
          <p:cNvSpPr txBox="1"/>
          <p:nvPr/>
        </p:nvSpPr>
        <p:spPr>
          <a:xfrm>
            <a:off x="6324480" y="1825560"/>
            <a:ext cx="4343040" cy="4269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Peuvent être mutuellement récursifs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Différence avec les classes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443" name="Picture 2" descr=""/>
          <p:cNvPicPr/>
          <p:nvPr/>
        </p:nvPicPr>
        <p:blipFill>
          <a:blip r:embed="rId1"/>
          <a:stretch/>
        </p:blipFill>
        <p:spPr>
          <a:xfrm>
            <a:off x="1631520" y="2340000"/>
            <a:ext cx="3557520" cy="1656000"/>
          </a:xfrm>
          <a:prstGeom prst="rect">
            <a:avLst/>
          </a:prstGeom>
          <a:ln>
            <a:noFill/>
          </a:ln>
        </p:spPr>
      </p:pic>
      <p:pic>
        <p:nvPicPr>
          <p:cNvPr id="444" name="Picture 6" descr=""/>
          <p:cNvPicPr/>
          <p:nvPr/>
        </p:nvPicPr>
        <p:blipFill>
          <a:blip r:embed="rId2"/>
          <a:stretch/>
        </p:blipFill>
        <p:spPr>
          <a:xfrm>
            <a:off x="1601280" y="4779360"/>
            <a:ext cx="4188600" cy="1379160"/>
          </a:xfrm>
          <a:prstGeom prst="rect">
            <a:avLst/>
          </a:prstGeom>
          <a:ln>
            <a:noFill/>
          </a:ln>
        </p:spPr>
      </p:pic>
      <p:pic>
        <p:nvPicPr>
          <p:cNvPr id="445" name="Picture 8" descr=""/>
          <p:cNvPicPr/>
          <p:nvPr/>
        </p:nvPicPr>
        <p:blipFill>
          <a:blip r:embed="rId3"/>
          <a:stretch/>
        </p:blipFill>
        <p:spPr>
          <a:xfrm>
            <a:off x="6455880" y="2330280"/>
            <a:ext cx="2166840" cy="1609920"/>
          </a:xfrm>
          <a:prstGeom prst="rect">
            <a:avLst/>
          </a:prstGeom>
          <a:ln>
            <a:noFill/>
          </a:ln>
        </p:spPr>
      </p:pic>
      <p:pic>
        <p:nvPicPr>
          <p:cNvPr id="446" name="Picture 9" descr=""/>
          <p:cNvPicPr/>
          <p:nvPr/>
        </p:nvPicPr>
        <p:blipFill>
          <a:blip r:embed="rId4"/>
          <a:stretch/>
        </p:blipFill>
        <p:spPr>
          <a:xfrm>
            <a:off x="6455880" y="4779360"/>
            <a:ext cx="2783880" cy="141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Références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304" name="Picture 40" descr=""/>
          <p:cNvPicPr/>
          <p:nvPr/>
        </p:nvPicPr>
        <p:blipFill>
          <a:blip r:embed="rId1"/>
          <a:srcRect l="0" t="13897" r="0" b="8836"/>
          <a:stretch/>
        </p:blipFill>
        <p:spPr>
          <a:xfrm>
            <a:off x="532440" y="2138760"/>
            <a:ext cx="1908000" cy="817920"/>
          </a:xfrm>
          <a:prstGeom prst="rect">
            <a:avLst/>
          </a:prstGeom>
          <a:ln>
            <a:noFill/>
          </a:ln>
        </p:spPr>
      </p:pic>
      <p:pic>
        <p:nvPicPr>
          <p:cNvPr id="305" name="Picture 42" descr=""/>
          <p:cNvPicPr/>
          <p:nvPr/>
        </p:nvPicPr>
        <p:blipFill>
          <a:blip r:embed="rId2"/>
          <a:srcRect l="0" t="10248" r="0" b="10050"/>
          <a:stretch/>
        </p:blipFill>
        <p:spPr>
          <a:xfrm>
            <a:off x="513720" y="3606480"/>
            <a:ext cx="1800000" cy="867600"/>
          </a:xfrm>
          <a:prstGeom prst="rect">
            <a:avLst/>
          </a:prstGeom>
          <a:ln>
            <a:noFill/>
          </a:ln>
        </p:spPr>
      </p:pic>
      <p:pic>
        <p:nvPicPr>
          <p:cNvPr id="306" name="Picture 2" descr=""/>
          <p:cNvPicPr/>
          <p:nvPr/>
        </p:nvPicPr>
        <p:blipFill>
          <a:blip r:embed="rId3"/>
          <a:srcRect l="0" t="25322" r="0" b="35006"/>
          <a:stretch/>
        </p:blipFill>
        <p:spPr>
          <a:xfrm>
            <a:off x="6819840" y="3569040"/>
            <a:ext cx="1825200" cy="723960"/>
          </a:xfrm>
          <a:prstGeom prst="rect">
            <a:avLst/>
          </a:prstGeom>
          <a:ln>
            <a:noFill/>
          </a:ln>
        </p:spPr>
      </p:pic>
      <p:pic>
        <p:nvPicPr>
          <p:cNvPr id="307" name="Picture 44" descr=""/>
          <p:cNvPicPr/>
          <p:nvPr/>
        </p:nvPicPr>
        <p:blipFill>
          <a:blip r:embed="rId4"/>
          <a:srcRect l="12604" t="12389" r="8635" b="6736"/>
          <a:stretch/>
        </p:blipFill>
        <p:spPr>
          <a:xfrm>
            <a:off x="527040" y="4950360"/>
            <a:ext cx="1800000" cy="977040"/>
          </a:xfrm>
          <a:prstGeom prst="rect">
            <a:avLst/>
          </a:prstGeom>
          <a:ln>
            <a:noFill/>
          </a:ln>
        </p:spPr>
      </p:pic>
      <p:pic>
        <p:nvPicPr>
          <p:cNvPr id="308" name="Picture 46" descr=""/>
          <p:cNvPicPr/>
          <p:nvPr/>
        </p:nvPicPr>
        <p:blipFill>
          <a:blip r:embed="rId5"/>
          <a:srcRect l="0" t="28519" r="0" b="25290"/>
          <a:stretch/>
        </p:blipFill>
        <p:spPr>
          <a:xfrm>
            <a:off x="9230040" y="2164680"/>
            <a:ext cx="2384640" cy="688320"/>
          </a:xfrm>
          <a:prstGeom prst="rect">
            <a:avLst/>
          </a:prstGeom>
          <a:ln>
            <a:noFill/>
          </a:ln>
        </p:spPr>
      </p:pic>
      <p:pic>
        <p:nvPicPr>
          <p:cNvPr id="309" name="Picture 50" descr=""/>
          <p:cNvPicPr/>
          <p:nvPr/>
        </p:nvPicPr>
        <p:blipFill>
          <a:blip r:embed="rId6"/>
          <a:stretch/>
        </p:blipFill>
        <p:spPr>
          <a:xfrm>
            <a:off x="6781680" y="4950360"/>
            <a:ext cx="1946880" cy="616320"/>
          </a:xfrm>
          <a:prstGeom prst="rect">
            <a:avLst/>
          </a:prstGeom>
          <a:ln>
            <a:noFill/>
          </a:ln>
        </p:spPr>
      </p:pic>
      <p:pic>
        <p:nvPicPr>
          <p:cNvPr id="310" name="Picture 52" descr=""/>
          <p:cNvPicPr/>
          <p:nvPr/>
        </p:nvPicPr>
        <p:blipFill>
          <a:blip r:embed="rId7"/>
          <a:srcRect l="4642" t="19755" r="3115" b="21262"/>
          <a:stretch/>
        </p:blipFill>
        <p:spPr>
          <a:xfrm>
            <a:off x="6781680" y="2138760"/>
            <a:ext cx="1656000" cy="1058400"/>
          </a:xfrm>
          <a:prstGeom prst="rect">
            <a:avLst/>
          </a:prstGeom>
          <a:ln>
            <a:noFill/>
          </a:ln>
        </p:spPr>
      </p:pic>
      <p:pic>
        <p:nvPicPr>
          <p:cNvPr id="311" name="Picture 56" descr=""/>
          <p:cNvPicPr/>
          <p:nvPr/>
        </p:nvPicPr>
        <p:blipFill>
          <a:blip r:embed="rId8"/>
          <a:srcRect l="0" t="26201" r="0" b="31476"/>
          <a:stretch/>
        </p:blipFill>
        <p:spPr>
          <a:xfrm>
            <a:off x="3471840" y="3574440"/>
            <a:ext cx="1908000" cy="807480"/>
          </a:xfrm>
          <a:prstGeom prst="rect">
            <a:avLst/>
          </a:prstGeom>
          <a:ln>
            <a:noFill/>
          </a:ln>
        </p:spPr>
      </p:pic>
      <p:pic>
        <p:nvPicPr>
          <p:cNvPr id="312" name="Picture 58" descr=""/>
          <p:cNvPicPr/>
          <p:nvPr/>
        </p:nvPicPr>
        <p:blipFill>
          <a:blip r:embed="rId9"/>
          <a:srcRect l="0" t="22189" r="0" b="26750"/>
          <a:stretch/>
        </p:blipFill>
        <p:spPr>
          <a:xfrm>
            <a:off x="3325320" y="4950360"/>
            <a:ext cx="2201040" cy="723960"/>
          </a:xfrm>
          <a:prstGeom prst="rect">
            <a:avLst/>
          </a:prstGeom>
          <a:ln>
            <a:noFill/>
          </a:ln>
        </p:spPr>
      </p:pic>
      <p:pic>
        <p:nvPicPr>
          <p:cNvPr id="313" name="Picture 60" descr=""/>
          <p:cNvPicPr/>
          <p:nvPr/>
        </p:nvPicPr>
        <p:blipFill>
          <a:blip r:embed="rId10"/>
          <a:srcRect l="4131" t="13445" r="5500" b="6685"/>
          <a:stretch/>
        </p:blipFill>
        <p:spPr>
          <a:xfrm>
            <a:off x="3325320" y="2160720"/>
            <a:ext cx="2464560" cy="791640"/>
          </a:xfrm>
          <a:prstGeom prst="rect">
            <a:avLst/>
          </a:prstGeom>
          <a:ln>
            <a:noFill/>
          </a:ln>
        </p:spPr>
      </p:pic>
      <p:pic>
        <p:nvPicPr>
          <p:cNvPr id="314" name="Picture 3" descr=""/>
          <p:cNvPicPr/>
          <p:nvPr/>
        </p:nvPicPr>
        <p:blipFill>
          <a:blip r:embed="rId11"/>
          <a:stretch/>
        </p:blipFill>
        <p:spPr>
          <a:xfrm>
            <a:off x="9430560" y="3207240"/>
            <a:ext cx="1983600" cy="872640"/>
          </a:xfrm>
          <a:prstGeom prst="rect">
            <a:avLst/>
          </a:prstGeom>
          <a:ln>
            <a:noFill/>
          </a:ln>
        </p:spPr>
      </p:pic>
      <p:pic>
        <p:nvPicPr>
          <p:cNvPr id="315" name="Picture 5" descr=""/>
          <p:cNvPicPr/>
          <p:nvPr/>
        </p:nvPicPr>
        <p:blipFill>
          <a:blip r:embed="rId12"/>
          <a:stretch/>
        </p:blipFill>
        <p:spPr>
          <a:xfrm>
            <a:off x="9260280" y="4819320"/>
            <a:ext cx="2464560" cy="74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Cheat sheet F# - Discriminated Unions Types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448" name="Content Placeholder 5" descr=""/>
          <p:cNvPicPr/>
          <p:nvPr/>
        </p:nvPicPr>
        <p:blipFill>
          <a:blip r:embed="rId1"/>
          <a:stretch/>
        </p:blipFill>
        <p:spPr>
          <a:xfrm>
            <a:off x="1343520" y="1955880"/>
            <a:ext cx="4343040" cy="294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Modéliser les erreurs et valeurs facultatives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50" name="TextShape 2"/>
          <p:cNvSpPr txBox="1"/>
          <p:nvPr/>
        </p:nvSpPr>
        <p:spPr>
          <a:xfrm>
            <a:off x="1523880" y="1825560"/>
            <a:ext cx="4343040" cy="4269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Erreurs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f6fc6"/>
                </a:solidFill>
                <a:latin typeface="Candara"/>
              </a:rPr>
              <a:t>Le chapitre 10 est entièrement dédié aux erreurs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51" name="TextShape 3"/>
          <p:cNvSpPr txBox="1"/>
          <p:nvPr/>
        </p:nvSpPr>
        <p:spPr>
          <a:xfrm>
            <a:off x="6324480" y="1825560"/>
            <a:ext cx="4343040" cy="4269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Valeurs facultatives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452" name="Picture 7" descr=""/>
          <p:cNvPicPr/>
          <p:nvPr/>
        </p:nvPicPr>
        <p:blipFill>
          <a:blip r:embed="rId1"/>
          <a:stretch/>
        </p:blipFill>
        <p:spPr>
          <a:xfrm>
            <a:off x="7095600" y="2385000"/>
            <a:ext cx="3423240" cy="1541160"/>
          </a:xfrm>
          <a:prstGeom prst="rect">
            <a:avLst/>
          </a:prstGeom>
          <a:ln>
            <a:noFill/>
          </a:ln>
        </p:spPr>
      </p:pic>
      <p:pic>
        <p:nvPicPr>
          <p:cNvPr id="453" name="Picture 8" descr=""/>
          <p:cNvPicPr/>
          <p:nvPr/>
        </p:nvPicPr>
        <p:blipFill>
          <a:blip r:embed="rId2"/>
          <a:stretch/>
        </p:blipFill>
        <p:spPr>
          <a:xfrm>
            <a:off x="695520" y="2385000"/>
            <a:ext cx="4745520" cy="219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Concepts DDD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55" name="TextShape 2"/>
          <p:cNvSpPr txBox="1"/>
          <p:nvPr/>
        </p:nvSpPr>
        <p:spPr>
          <a:xfrm>
            <a:off x="1523880" y="1825560"/>
            <a:ext cx="4343040" cy="4269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Value Objects : 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objets sans identité, immutables, égalité structurelle. 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exemples : noms; adresses; montants; dates…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Entités :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objets avec une identité propre (ID)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objets avec une durée de vie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égalité par ID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exemples :  client; facture; commande; produit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56" name="TextShape 3"/>
          <p:cNvSpPr txBox="1"/>
          <p:nvPr/>
        </p:nvSpPr>
        <p:spPr>
          <a:xfrm>
            <a:off x="6324480" y="1825560"/>
            <a:ext cx="4343040" cy="4269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Agrégats :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Une ensemble d’objets agrèges dans une seule entité afin de garantir la consistance 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peuvent être pris comme unité atomique dans les transactions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Les entités référencent leur agrégats par ID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Exemple : Order et OrderLine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marL="685800">
              <a:lnSpc>
                <a:spcPct val="90000"/>
              </a:lnSpc>
              <a:spcBef>
                <a:spcPts val="799"/>
              </a:spcBef>
            </a:pP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457" name="Picture 4" descr=""/>
          <p:cNvPicPr/>
          <p:nvPr/>
        </p:nvPicPr>
        <p:blipFill>
          <a:blip r:embed="rId1"/>
          <a:stretch/>
        </p:blipFill>
        <p:spPr>
          <a:xfrm>
            <a:off x="6744240" y="4583160"/>
            <a:ext cx="4896360" cy="153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Le pouvoir des types 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59" name="TextShape 2"/>
          <p:cNvSpPr txBox="1"/>
          <p:nvPr/>
        </p:nvSpPr>
        <p:spPr>
          <a:xfrm>
            <a:off x="1523880" y="1825560"/>
            <a:ext cx="4343040" cy="4269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Renforcer l’intégrité des types simples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60" name="TextShape 3"/>
          <p:cNvSpPr txBox="1"/>
          <p:nvPr/>
        </p:nvSpPr>
        <p:spPr>
          <a:xfrm>
            <a:off x="6324480" y="1861560"/>
            <a:ext cx="4343040" cy="4269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Les invariants dans le système de typage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Invariant : quelque chose qui reste vrai peu importe ce qu’ils se passe 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461" name="Picture 5" descr=""/>
          <p:cNvPicPr/>
          <p:nvPr/>
        </p:nvPicPr>
        <p:blipFill>
          <a:blip r:embed="rId1"/>
          <a:stretch/>
        </p:blipFill>
        <p:spPr>
          <a:xfrm>
            <a:off x="1775520" y="2637000"/>
            <a:ext cx="3522240" cy="925920"/>
          </a:xfrm>
          <a:prstGeom prst="rect">
            <a:avLst/>
          </a:prstGeom>
          <a:ln>
            <a:noFill/>
          </a:ln>
        </p:spPr>
      </p:pic>
      <p:pic>
        <p:nvPicPr>
          <p:cNvPr id="462" name="Picture 6" descr=""/>
          <p:cNvPicPr/>
          <p:nvPr/>
        </p:nvPicPr>
        <p:blipFill>
          <a:blip r:embed="rId2"/>
          <a:stretch/>
        </p:blipFill>
        <p:spPr>
          <a:xfrm>
            <a:off x="1822320" y="3838320"/>
            <a:ext cx="3746520" cy="858960"/>
          </a:xfrm>
          <a:prstGeom prst="rect">
            <a:avLst/>
          </a:prstGeom>
          <a:ln>
            <a:noFill/>
          </a:ln>
        </p:spPr>
      </p:pic>
      <p:pic>
        <p:nvPicPr>
          <p:cNvPr id="463" name="Picture 8" descr=""/>
          <p:cNvPicPr/>
          <p:nvPr/>
        </p:nvPicPr>
        <p:blipFill>
          <a:blip r:embed="rId3"/>
          <a:stretch/>
        </p:blipFill>
        <p:spPr>
          <a:xfrm>
            <a:off x="1822320" y="4923000"/>
            <a:ext cx="2160000" cy="575640"/>
          </a:xfrm>
          <a:prstGeom prst="rect">
            <a:avLst/>
          </a:prstGeom>
          <a:ln>
            <a:noFill/>
          </a:ln>
        </p:spPr>
      </p:pic>
      <p:pic>
        <p:nvPicPr>
          <p:cNvPr id="464" name="Picture 9" descr=""/>
          <p:cNvPicPr/>
          <p:nvPr/>
        </p:nvPicPr>
        <p:blipFill>
          <a:blip r:embed="rId4"/>
          <a:stretch/>
        </p:blipFill>
        <p:spPr>
          <a:xfrm>
            <a:off x="6960240" y="3227400"/>
            <a:ext cx="3194640" cy="1221480"/>
          </a:xfrm>
          <a:prstGeom prst="rect">
            <a:avLst/>
          </a:prstGeom>
          <a:ln>
            <a:noFill/>
          </a:ln>
        </p:spPr>
      </p:pic>
      <p:pic>
        <p:nvPicPr>
          <p:cNvPr id="465" name="Graphic 11" descr=""/>
          <p:cNvPicPr/>
          <p:nvPr/>
        </p:nvPicPr>
        <p:blipFill>
          <a:blip r:embed="rId5"/>
          <a:stretch/>
        </p:blipFill>
        <p:spPr>
          <a:xfrm>
            <a:off x="10574280" y="3429000"/>
            <a:ext cx="550440" cy="550440"/>
          </a:xfrm>
          <a:prstGeom prst="rect">
            <a:avLst/>
          </a:prstGeom>
          <a:ln>
            <a:noFill/>
          </a:ln>
        </p:spPr>
      </p:pic>
      <p:pic>
        <p:nvPicPr>
          <p:cNvPr id="466" name="Picture 12" descr=""/>
          <p:cNvPicPr/>
          <p:nvPr/>
        </p:nvPicPr>
        <p:blipFill>
          <a:blip r:embed="rId6"/>
          <a:stretch/>
        </p:blipFill>
        <p:spPr>
          <a:xfrm>
            <a:off x="6962760" y="4923000"/>
            <a:ext cx="2538360" cy="1337040"/>
          </a:xfrm>
          <a:prstGeom prst="rect">
            <a:avLst/>
          </a:prstGeom>
          <a:ln>
            <a:noFill/>
          </a:ln>
        </p:spPr>
      </p:pic>
      <p:pic>
        <p:nvPicPr>
          <p:cNvPr id="467" name="Graphic 13" descr=""/>
          <p:cNvPicPr/>
          <p:nvPr/>
        </p:nvPicPr>
        <p:blipFill>
          <a:blip r:embed="rId7"/>
          <a:stretch/>
        </p:blipFill>
        <p:spPr>
          <a:xfrm rot="10800000">
            <a:off x="11125080" y="5761800"/>
            <a:ext cx="550440" cy="55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Capturer des règles métier avec le système de typage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69" name="TextShape 2"/>
          <p:cNvSpPr txBox="1"/>
          <p:nvPr/>
        </p:nvSpPr>
        <p:spPr>
          <a:xfrm>
            <a:off x="1523880" y="1828800"/>
            <a:ext cx="9143640" cy="4266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Règle métier non renforcée par le compilateur 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L’implémentation produit des exceptions qui ne sont pas documentés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470" name="Picture 6" descr=""/>
          <p:cNvPicPr/>
          <p:nvPr/>
        </p:nvPicPr>
        <p:blipFill>
          <a:blip r:embed="rId1"/>
          <a:stretch/>
        </p:blipFill>
        <p:spPr>
          <a:xfrm>
            <a:off x="1703520" y="3141000"/>
            <a:ext cx="9438840" cy="261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Capturer des règles métier avec le système de typage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72" name="TextShape 2"/>
          <p:cNvSpPr txBox="1"/>
          <p:nvPr/>
        </p:nvSpPr>
        <p:spPr>
          <a:xfrm>
            <a:off x="1523880" y="1828800"/>
            <a:ext cx="9143640" cy="4266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Règle métier renforcée par le compilateur grâce au système de typage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Les cas d’erreur sont renforcés et documentés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473" name="Picture 4" descr=""/>
          <p:cNvPicPr/>
          <p:nvPr/>
        </p:nvPicPr>
        <p:blipFill>
          <a:blip r:embed="rId1"/>
          <a:stretch/>
        </p:blipFill>
        <p:spPr>
          <a:xfrm>
            <a:off x="1127520" y="2997000"/>
            <a:ext cx="10344240" cy="233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Modéliser un workflow comme un pipeline de transformations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75" name="TextShape 2"/>
          <p:cNvSpPr txBox="1"/>
          <p:nvPr/>
        </p:nvSpPr>
        <p:spPr>
          <a:xfrm>
            <a:off x="1523880" y="1828800"/>
            <a:ext cx="9143640" cy="4266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Input -&gt; Workflow -&gt; Output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476" name="Picture 3" descr=""/>
          <p:cNvPicPr/>
          <p:nvPr/>
        </p:nvPicPr>
        <p:blipFill>
          <a:blip r:embed="rId1"/>
          <a:stretch/>
        </p:blipFill>
        <p:spPr>
          <a:xfrm>
            <a:off x="1780200" y="2637000"/>
            <a:ext cx="8631360" cy="311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Modéliser un workflow comme un pipeline de transformations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78" name="TextShape 2"/>
          <p:cNvSpPr txBox="1"/>
          <p:nvPr/>
        </p:nvSpPr>
        <p:spPr>
          <a:xfrm>
            <a:off x="1523880" y="1828800"/>
            <a:ext cx="9143640" cy="4266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On peut voir que le pipeline de transformation concerne le « Order » qui va avoir une succession d’états fortement types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Un bon cas pour une modélisation avec une machine à états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479" name="Picture 4" descr=""/>
          <p:cNvPicPr/>
          <p:nvPr/>
        </p:nvPicPr>
        <p:blipFill>
          <a:blip r:embed="rId1"/>
          <a:stretch/>
        </p:blipFill>
        <p:spPr>
          <a:xfrm>
            <a:off x="5447880" y="2277000"/>
            <a:ext cx="5513760" cy="1980360"/>
          </a:xfrm>
          <a:prstGeom prst="rect">
            <a:avLst/>
          </a:prstGeom>
          <a:ln>
            <a:noFill/>
          </a:ln>
        </p:spPr>
      </p:pic>
      <p:pic>
        <p:nvPicPr>
          <p:cNvPr id="480" name="Picture 5" descr=""/>
          <p:cNvPicPr/>
          <p:nvPr/>
        </p:nvPicPr>
        <p:blipFill>
          <a:blip r:embed="rId2"/>
          <a:stretch/>
        </p:blipFill>
        <p:spPr>
          <a:xfrm>
            <a:off x="767520" y="2205000"/>
            <a:ext cx="4466880" cy="166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Machines à états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82" name="CustomShape 2"/>
          <p:cNvSpPr/>
          <p:nvPr/>
        </p:nvSpPr>
        <p:spPr>
          <a:xfrm>
            <a:off x="2927520" y="4869000"/>
            <a:ext cx="6768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 u="sng">
                <a:solidFill>
                  <a:srgbClr val="f49100"/>
                </a:solidFill>
                <a:uFillTx/>
                <a:latin typeface="Candara"/>
                <a:hlinkClick r:id="rId1"/>
              </a:rPr>
              <a:t>https://xstate.js.org/viz/?gist=16c981f689f3dfb0bc8ecf7d32cd8dda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483" name="Picture 5" descr=""/>
          <p:cNvPicPr/>
          <p:nvPr/>
        </p:nvPicPr>
        <p:blipFill>
          <a:blip r:embed="rId2"/>
          <a:stretch/>
        </p:blipFill>
        <p:spPr>
          <a:xfrm>
            <a:off x="2333880" y="2112120"/>
            <a:ext cx="7523640" cy="224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Machines à états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85" name="TextShape 2"/>
          <p:cNvSpPr txBox="1"/>
          <p:nvPr/>
        </p:nvSpPr>
        <p:spPr>
          <a:xfrm>
            <a:off x="1523880" y="1828800"/>
            <a:ext cx="9143640" cy="4266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Bénéfice énormes :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Support visuel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Être sur que tous les cas sont pris en compte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Prototypage facile (xState (JS),  Stateless (.net), Viso, sur papier </a:t>
            </a:r>
            <a:r>
              <a:rPr b="0" lang="en-US" sz="1800" spc="-1" strike="noStrike">
                <a:solidFill>
                  <a:srgbClr val="000000"/>
                </a:solidFill>
                <a:latin typeface="Wingdings"/>
              </a:rPr>
              <a:t></a:t>
            </a: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Aide à identifier les dépendances (Quels sont événements qui viennent de l’extérieur?)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Le but de la session de ce soir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317" name="TextShape 2"/>
          <p:cNvSpPr txBox="1"/>
          <p:nvPr/>
        </p:nvSpPr>
        <p:spPr>
          <a:xfrm>
            <a:off x="1523880" y="1825560"/>
            <a:ext cx="4343040" cy="4269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Présenter le livre « Domain Modeling Made Functional » de Scott Wlaschin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Découvrir les principaux concepts de DDD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Voir comment le paradigme fonctionnel traite le sujet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Vous donner envie d’acheter le livre et aller plus loin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318" name="Content Placeholder 3" descr=""/>
          <p:cNvPicPr/>
          <p:nvPr/>
        </p:nvPicPr>
        <p:blipFill>
          <a:blip r:embed="rId1"/>
          <a:stretch/>
        </p:blipFill>
        <p:spPr>
          <a:xfrm>
            <a:off x="7248240" y="1825560"/>
            <a:ext cx="3557880" cy="426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2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TextShape 3"/>
          <p:cNvSpPr txBox="1"/>
          <p:nvPr/>
        </p:nvSpPr>
        <p:spPr>
          <a:xfrm>
            <a:off x="5189760" y="365040"/>
            <a:ext cx="6284160" cy="1984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onsolas"/>
              </a:rPr>
              <a:t>Implémentation</a:t>
            </a:r>
            <a:endParaRPr b="0" lang="en-US" sz="4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89" name="TextShape 4"/>
          <p:cNvSpPr txBox="1"/>
          <p:nvPr/>
        </p:nvSpPr>
        <p:spPr>
          <a:xfrm>
            <a:off x="5189760" y="2561400"/>
            <a:ext cx="6284160" cy="3209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ndara"/>
              </a:rPr>
              <a:t>Fonctions par tout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ndara"/>
              </a:rPr>
              <a:t>Injection de dépendances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ndara"/>
              </a:rPr>
              <a:t>Un aperçu de la solution fournie avec le livre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Picture 5" descr=""/>
          <p:cNvPicPr/>
          <p:nvPr/>
        </p:nvPicPr>
        <p:blipFill>
          <a:blip r:embed="rId1"/>
          <a:stretch/>
        </p:blipFill>
        <p:spPr>
          <a:xfrm>
            <a:off x="1415520" y="95400"/>
            <a:ext cx="9143640" cy="666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Construire un programme « fonctionnel »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492" name="Picture 3" descr=""/>
          <p:cNvPicPr/>
          <p:nvPr/>
        </p:nvPicPr>
        <p:blipFill>
          <a:blip r:embed="rId1"/>
          <a:stretch/>
        </p:blipFill>
        <p:spPr>
          <a:xfrm>
            <a:off x="1631520" y="1808640"/>
            <a:ext cx="1111680" cy="300240"/>
          </a:xfrm>
          <a:prstGeom prst="rect">
            <a:avLst/>
          </a:prstGeom>
          <a:ln>
            <a:noFill/>
          </a:ln>
        </p:spPr>
      </p:pic>
      <p:pic>
        <p:nvPicPr>
          <p:cNvPr id="493" name="Picture 4" descr=""/>
          <p:cNvPicPr/>
          <p:nvPr/>
        </p:nvPicPr>
        <p:blipFill>
          <a:blip r:embed="rId2"/>
          <a:stretch/>
        </p:blipFill>
        <p:spPr>
          <a:xfrm>
            <a:off x="1631520" y="2349000"/>
            <a:ext cx="3837240" cy="1553760"/>
          </a:xfrm>
          <a:prstGeom prst="rect">
            <a:avLst/>
          </a:prstGeom>
          <a:ln>
            <a:noFill/>
          </a:ln>
        </p:spPr>
      </p:pic>
      <p:pic>
        <p:nvPicPr>
          <p:cNvPr id="494" name="Picture 5" descr=""/>
          <p:cNvPicPr/>
          <p:nvPr/>
        </p:nvPicPr>
        <p:blipFill>
          <a:blip r:embed="rId3"/>
          <a:stretch/>
        </p:blipFill>
        <p:spPr>
          <a:xfrm>
            <a:off x="1415520" y="4293000"/>
            <a:ext cx="4555440" cy="1785240"/>
          </a:xfrm>
          <a:prstGeom prst="rect">
            <a:avLst/>
          </a:prstGeom>
          <a:ln>
            <a:noFill/>
          </a:ln>
        </p:spPr>
      </p:pic>
      <p:pic>
        <p:nvPicPr>
          <p:cNvPr id="495" name="Picture 6" descr=""/>
          <p:cNvPicPr/>
          <p:nvPr/>
        </p:nvPicPr>
        <p:blipFill>
          <a:blip r:embed="rId4"/>
          <a:stretch/>
        </p:blipFill>
        <p:spPr>
          <a:xfrm>
            <a:off x="7320240" y="1700640"/>
            <a:ext cx="3961440" cy="322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 </a:t>
            </a: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Injection de dépendances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97" name="TextShape 2"/>
          <p:cNvSpPr txBox="1"/>
          <p:nvPr/>
        </p:nvSpPr>
        <p:spPr>
          <a:xfrm>
            <a:off x="1523880" y="1825560"/>
            <a:ext cx="4343040" cy="4269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Un exemple simple :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498" name="TextShape 3"/>
          <p:cNvSpPr txBox="1"/>
          <p:nvPr/>
        </p:nvSpPr>
        <p:spPr>
          <a:xfrm>
            <a:off x="6324480" y="1825560"/>
            <a:ext cx="4343040" cy="4269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Implémentation réelle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499" name="Picture 9" descr=""/>
          <p:cNvPicPr/>
          <p:nvPr/>
        </p:nvPicPr>
        <p:blipFill>
          <a:blip r:embed="rId1"/>
          <a:stretch/>
        </p:blipFill>
        <p:spPr>
          <a:xfrm>
            <a:off x="6489720" y="2349000"/>
            <a:ext cx="4177800" cy="1298520"/>
          </a:xfrm>
          <a:prstGeom prst="rect">
            <a:avLst/>
          </a:prstGeom>
          <a:ln>
            <a:noFill/>
          </a:ln>
        </p:spPr>
      </p:pic>
      <p:pic>
        <p:nvPicPr>
          <p:cNvPr id="500" name="Picture 10" descr=""/>
          <p:cNvPicPr/>
          <p:nvPr/>
        </p:nvPicPr>
        <p:blipFill>
          <a:blip r:embed="rId2"/>
          <a:stretch/>
        </p:blipFill>
        <p:spPr>
          <a:xfrm>
            <a:off x="6095880" y="3693600"/>
            <a:ext cx="5656680" cy="534240"/>
          </a:xfrm>
          <a:prstGeom prst="rect">
            <a:avLst/>
          </a:prstGeom>
          <a:ln>
            <a:noFill/>
          </a:ln>
        </p:spPr>
      </p:pic>
      <p:pic>
        <p:nvPicPr>
          <p:cNvPr id="501" name="Picture 11" descr=""/>
          <p:cNvPicPr/>
          <p:nvPr/>
        </p:nvPicPr>
        <p:blipFill>
          <a:blip r:embed="rId3"/>
          <a:stretch/>
        </p:blipFill>
        <p:spPr>
          <a:xfrm>
            <a:off x="991080" y="2349000"/>
            <a:ext cx="4876200" cy="346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extShape 1"/>
          <p:cNvSpPr txBox="1"/>
          <p:nvPr/>
        </p:nvSpPr>
        <p:spPr>
          <a:xfrm>
            <a:off x="1523880" y="1828800"/>
            <a:ext cx="9143640" cy="2742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000000"/>
                </a:solidFill>
                <a:latin typeface="Consolas"/>
              </a:rPr>
              <a:t>Le code</a:t>
            </a:r>
            <a:endParaRPr b="0" lang="en-US" sz="5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503" name="TextShape 2"/>
          <p:cNvSpPr txBox="1"/>
          <p:nvPr/>
        </p:nvSpPr>
        <p:spPr>
          <a:xfrm>
            <a:off x="1523880" y="4589640"/>
            <a:ext cx="9143640" cy="1506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CustomShape 2"/>
          <p:cNvSpPr/>
          <p:nvPr/>
        </p:nvSpPr>
        <p:spPr>
          <a:xfrm>
            <a:off x="4654440" y="0"/>
            <a:ext cx="753732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TextShape 3"/>
          <p:cNvSpPr txBox="1"/>
          <p:nvPr/>
        </p:nvSpPr>
        <p:spPr>
          <a:xfrm>
            <a:off x="5189760" y="365040"/>
            <a:ext cx="6284160" cy="19843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onsolas"/>
              </a:rPr>
              <a:t>Conclusion</a:t>
            </a:r>
            <a:endParaRPr b="0" lang="en-US" sz="40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507" name="TextShape 4"/>
          <p:cNvSpPr txBox="1"/>
          <p:nvPr/>
        </p:nvSpPr>
        <p:spPr>
          <a:xfrm>
            <a:off x="5189760" y="2561400"/>
            <a:ext cx="6284160" cy="32097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ndara"/>
              </a:rPr>
              <a:t>Les autres choses intéressantes du livre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ndara"/>
              </a:rPr>
              <a:t>Sur DDD en pratique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ndara"/>
              </a:rPr>
              <a:t>Sur les concepts vu ce soir et la vie d’un dev C#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Les autres choses intéressantes du livre</a:t>
            </a:r>
            <a:br/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509" name="TextShape 2"/>
          <p:cNvSpPr txBox="1"/>
          <p:nvPr/>
        </p:nvSpPr>
        <p:spPr>
          <a:xfrm>
            <a:off x="1523880" y="1828800"/>
            <a:ext cx="9143640" cy="4266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Tout le reste </a:t>
            </a:r>
            <a:r>
              <a:rPr b="0" lang="en-US" sz="2000" spc="-1" strike="noStrike">
                <a:solidFill>
                  <a:srgbClr val="000000"/>
                </a:solidFill>
                <a:latin typeface="Wingdings"/>
              </a:rPr>
              <a:t>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Le typage avancé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La composition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Gestion de erreurs à l’aide de Result et Railway Oriented Programming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Async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Sérialisation &amp; Persistance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Le tout est très bien documenté, illustré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DDD en pratique</a:t>
            </a:r>
            <a:br/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511" name="TextShape 2"/>
          <p:cNvSpPr txBox="1"/>
          <p:nvPr/>
        </p:nvSpPr>
        <p:spPr>
          <a:xfrm>
            <a:off x="1523880" y="1828800"/>
            <a:ext cx="9143640" cy="4266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Principales difficultés :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Accès aux vrais experts métier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Démarrer de la feuille blanche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Positionner le curseur entre démarrer maintenant et continuer à explorer le domaine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Nécessite compétences techniques élevées en conception logiciel, tests, refactoring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marL="365760"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Sur les concepts vu ce soir et la vie d’un dev C#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513" name="TextShape 2"/>
          <p:cNvSpPr txBox="1"/>
          <p:nvPr/>
        </p:nvSpPr>
        <p:spPr>
          <a:xfrm>
            <a:off x="1523880" y="1828800"/>
            <a:ext cx="9143640" cy="42667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Presque, tout ce qu’on a vu ce soir est faisable en C#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1" lang="en-US" sz="1800" spc="-1" strike="noStrike" u="sng">
                <a:solidFill>
                  <a:srgbClr val="cf7b00"/>
                </a:solidFill>
                <a:uFillTx/>
                <a:latin typeface="Candara"/>
                <a:hlinkClick r:id="rId1"/>
              </a:rPr>
              <a:t>Le développeur </a:t>
            </a:r>
            <a:r>
              <a:rPr b="1" lang="en-US" sz="1800" spc="-1" strike="noStrike" u="sng">
                <a:solidFill>
                  <a:srgbClr val="cf7b00"/>
                </a:solidFill>
                <a:uFillTx/>
                <a:latin typeface="Candara"/>
                <a:hlinkClick r:id="rId2"/>
              </a:rPr>
              <a:t>multi-paradigme</a:t>
            </a:r>
            <a:r>
              <a:rPr b="1" lang="en-US" sz="1800" spc="-1" strike="noStrike">
                <a:solidFill>
                  <a:srgbClr val="000000"/>
                </a:solidFill>
                <a:latin typeface="Candara"/>
              </a:rPr>
              <a:t>, Juin 2017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1" lang="en-US" sz="1800" spc="-1" strike="noStrike" u="sng">
                <a:solidFill>
                  <a:srgbClr val="cf7b00"/>
                </a:solidFill>
                <a:uFillTx/>
                <a:latin typeface="Candara"/>
                <a:hlinkClick r:id="rId3"/>
              </a:rPr>
              <a:t>Programmation Fonctionnelle pour les développeurs Objet</a:t>
            </a:r>
            <a:r>
              <a:rPr b="1" lang="en-US" sz="1800" spc="-1" strike="noStrike">
                <a:solidFill>
                  <a:srgbClr val="000000"/>
                </a:solidFill>
                <a:latin typeface="Candara"/>
              </a:rPr>
              <a:t>, Avril 2018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1" lang="en-US" sz="1800" spc="-1" strike="noStrike" u="sng">
                <a:solidFill>
                  <a:srgbClr val="cf7b00"/>
                </a:solidFill>
                <a:uFillTx/>
                <a:latin typeface="Candara"/>
                <a:hlinkClick r:id="rId4"/>
              </a:rPr>
              <a:t>Découverte de F#</a:t>
            </a:r>
            <a:r>
              <a:rPr b="1" lang="en-US" sz="1800" spc="-1" strike="noStrike">
                <a:solidFill>
                  <a:srgbClr val="000000"/>
                </a:solidFill>
                <a:latin typeface="Candara"/>
              </a:rPr>
              <a:t>, Mars 2019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Le pattern Matching est disponible depuis C# 8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Quelque points restent pénibles :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Manque le support des Record Types et des Discriminated Unions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Mais il y a espoir pour  C# 9  </a:t>
            </a:r>
            <a:r>
              <a:rPr b="0" lang="en-US" sz="1800" spc="-1" strike="noStrike" u="sng">
                <a:solidFill>
                  <a:srgbClr val="cf7b00"/>
                </a:solidFill>
                <a:uFillTx/>
                <a:latin typeface="Candara"/>
                <a:hlinkClick r:id="rId5"/>
              </a:rPr>
              <a:t>https://github.com/dotnet/csharplang/milestone/15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Result et Option son absents mais on peut le coder facilement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Picture 2" descr=""/>
          <p:cNvPicPr/>
          <p:nvPr/>
        </p:nvPicPr>
        <p:blipFill>
          <a:blip r:embed="rId1"/>
          <a:stretch/>
        </p:blipFill>
        <p:spPr>
          <a:xfrm>
            <a:off x="3310560" y="643320"/>
            <a:ext cx="5570640" cy="5570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Qui a déjà lu le livre ?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320" name="Content Placeholder 3" descr=""/>
          <p:cNvPicPr/>
          <p:nvPr/>
        </p:nvPicPr>
        <p:blipFill>
          <a:blip r:embed="rId1"/>
          <a:stretch/>
        </p:blipFill>
        <p:spPr>
          <a:xfrm>
            <a:off x="4439880" y="1917000"/>
            <a:ext cx="3557880" cy="426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Qui est familier avec Domain Driven Design ?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322" name="Picture 3" descr=""/>
          <p:cNvPicPr/>
          <p:nvPr/>
        </p:nvPicPr>
        <p:blipFill>
          <a:blip r:embed="rId1"/>
          <a:srcRect l="17923" t="7997" r="20436" b="8927"/>
          <a:stretch/>
        </p:blipFill>
        <p:spPr>
          <a:xfrm>
            <a:off x="4756680" y="2061000"/>
            <a:ext cx="2678040" cy="3608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Qui est familier avec la syntaxe F# ?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pic>
        <p:nvPicPr>
          <p:cNvPr id="324" name="Picture 4" descr=""/>
          <p:cNvPicPr/>
          <p:nvPr/>
        </p:nvPicPr>
        <p:blipFill>
          <a:blip r:embed="rId1"/>
          <a:stretch/>
        </p:blipFill>
        <p:spPr>
          <a:xfrm>
            <a:off x="4151880" y="2133000"/>
            <a:ext cx="3591000" cy="3591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1523880" y="457200"/>
            <a:ext cx="9143640" cy="11426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3400" spc="-1" strike="noStrike">
                <a:solidFill>
                  <a:srgbClr val="0f6fc6"/>
                </a:solidFill>
                <a:latin typeface="Consolas"/>
              </a:rPr>
              <a:t>Le livre</a:t>
            </a:r>
            <a:endParaRPr b="0" lang="en-US" sz="34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326" name="TextShape 2"/>
          <p:cNvSpPr txBox="1"/>
          <p:nvPr/>
        </p:nvSpPr>
        <p:spPr>
          <a:xfrm>
            <a:off x="1523880" y="1825560"/>
            <a:ext cx="4343040" cy="4269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Soutient l’idée que DDD + programmation fonctionnelle sont des bons moyens pour :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Augmenter la satisfaction client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Avoir de cycles de dev. rapides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Limiter les gaspillages (travail qui ne sert à rien)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Il est organisé en 3 parties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Comprendre le Domaine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Modéliser le Domaine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Implémentation du modèle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Un même exemple de domaine fonctionnel comme trame de fond :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Le livre va de la découverte du modèle jusqu’à son implémentation complète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Les exemples sont données en F#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marL="365760"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</p:txBody>
      </p:sp>
      <p:sp>
        <p:nvSpPr>
          <p:cNvPr id="327" name="TextShape 3"/>
          <p:cNvSpPr txBox="1"/>
          <p:nvPr/>
        </p:nvSpPr>
        <p:spPr>
          <a:xfrm>
            <a:off x="6324480" y="1825560"/>
            <a:ext cx="4739760" cy="4269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ndara"/>
              </a:rPr>
              <a:t>Connaitre DDD et F# ne sont pas un prérequis pour comprendre le livre.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Le livre introduit très bien les notions théoriques de base et avancées et l’auteur fait un travail de vulgarisation remarquable concernant les notions complexes.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lvl="1" marL="594360" indent="-228240">
              <a:lnSpc>
                <a:spcPct val="90000"/>
              </a:lnSpc>
              <a:spcBef>
                <a:spcPts val="1001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ndara"/>
              </a:rPr>
              <a:t>Il est excellent pour les personnes qui veulent comprendre la prog. fonctionnelle pour les applications d’entreprise</a:t>
            </a: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18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latin typeface="Candara"/>
              </a:rPr>
              <a:t>Une certaine expérience en développement logiciel est nécessaire pour apprécier le livre.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 marL="228600" indent="-228240">
              <a:lnSpc>
                <a:spcPct val="90000"/>
              </a:lnSpc>
              <a:spcBef>
                <a:spcPts val="1800"/>
              </a:spcBef>
              <a:buClr>
                <a:srgbClr val="0f6fc6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ndara"/>
              </a:rPr>
              <a:t>Acheter le livre : </a:t>
            </a:r>
            <a:r>
              <a:rPr b="0" lang="en-US" sz="2000" spc="-1" strike="noStrike" u="sng">
                <a:solidFill>
                  <a:srgbClr val="cf7b00"/>
                </a:solidFill>
                <a:uFillTx/>
                <a:latin typeface="Candara"/>
                <a:hlinkClick r:id="rId1"/>
              </a:rPr>
              <a:t>https://pragprog.com/news/domain-modeling-made-functional</a:t>
            </a: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b="0" lang="en-US" sz="2000" spc="-1" strike="noStrike">
              <a:solidFill>
                <a:srgbClr val="000000"/>
              </a:solidFill>
              <a:latin typeface="Candara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LibreOffice/6.0.7.3$Linux_X86_64 LibreOffice_project/00m0$Build-3</Application>
  <Words>1873</Words>
  <Paragraphs>325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2020-01-19T17:57:03Z</dcterms:created>
  <dc:creator>Ionut Mihalcea</dc:creator>
  <dc:description/>
  <dc:language>fr-FR</dc:language>
  <cp:lastModifiedBy/>
  <dcterms:modified xsi:type="dcterms:W3CDTF">2020-02-18T12:09:46Z</dcterms:modified>
  <cp:revision>60</cp:revision>
  <dc:subject/>
  <dc:title>Domain Driven Design Made Functional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3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59</vt:i4>
  </property>
</Properties>
</file>